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9" r:id="rId4"/>
    <p:sldId id="259" r:id="rId5"/>
    <p:sldId id="260" r:id="rId6"/>
    <p:sldId id="261" r:id="rId7"/>
    <p:sldId id="262" r:id="rId8"/>
    <p:sldId id="275" r:id="rId9"/>
    <p:sldId id="280" r:id="rId10"/>
    <p:sldId id="282" r:id="rId11"/>
    <p:sldId id="281" r:id="rId12"/>
    <p:sldId id="283" r:id="rId13"/>
    <p:sldId id="267" r:id="rId14"/>
    <p:sldId id="266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C0F5937-044C-4243-A9A9-C5979844A374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D4B1E88-4AB6-4D76-A76D-BB3C1D11D4D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</a:t>
            </a:r>
            <a:r>
              <a:rPr lang="en-US" b="1" i="1" dirty="0" smtClean="0"/>
              <a:t>Social</a:t>
            </a:r>
            <a:r>
              <a:rPr lang="en-US" b="1" dirty="0" smtClean="0"/>
              <a:t> Scientific Method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 Introduction to Social Science Research Methodology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64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514600"/>
            <a:ext cx="8991599" cy="4114800"/>
          </a:xfrm>
        </p:spPr>
        <p:txBody>
          <a:bodyPr>
            <a:normAutofit/>
          </a:bodyPr>
          <a:lstStyle/>
          <a:p>
            <a:r>
              <a:rPr lang="en-US" b="1" dirty="0" smtClean="0"/>
              <a:t>Formulate a hypothesis</a:t>
            </a:r>
          </a:p>
          <a:p>
            <a:pPr lvl="1"/>
            <a:r>
              <a:rPr lang="en-US" dirty="0" smtClean="0"/>
              <a:t>“Twitter increases flows of information and raises the informational awareness of voters about topics related to elections.”</a:t>
            </a:r>
          </a:p>
          <a:p>
            <a:pPr lvl="2"/>
            <a:r>
              <a:rPr lang="en-US" dirty="0" smtClean="0"/>
              <a:t>The hypothesis relates information on Twitter to the informational awareness/knowledge of voters in elections</a:t>
            </a:r>
          </a:p>
          <a:p>
            <a:pPr lvl="2"/>
            <a:r>
              <a:rPr lang="en-US" dirty="0" smtClean="0"/>
              <a:t>The causal mechanism is left unstated, but could be a variety of things:</a:t>
            </a:r>
          </a:p>
          <a:p>
            <a:pPr lvl="3"/>
            <a:r>
              <a:rPr lang="en-US" dirty="0" smtClean="0"/>
              <a:t>People are directly influenced by following Twitter feeds and reading tweets</a:t>
            </a:r>
          </a:p>
          <a:p>
            <a:pPr lvl="3"/>
            <a:r>
              <a:rPr lang="en-US" dirty="0" smtClean="0"/>
              <a:t>People are indirectly influenced as other information sources they have (e.g., news reports, radio broadcasts, magazine stories) are influenced by stories being promulgated on Twitter</a:t>
            </a:r>
          </a:p>
          <a:p>
            <a:pPr lvl="3"/>
            <a:r>
              <a:rPr lang="en-US" dirty="0" smtClean="0"/>
              <a:t>What other causal mechanisms might link information on Twitter to the knowledge of voters?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Example: 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50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514600"/>
            <a:ext cx="8991599" cy="4114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Make a prediction based on the hypothesis</a:t>
            </a:r>
          </a:p>
          <a:p>
            <a:pPr lvl="1"/>
            <a:r>
              <a:rPr lang="en-US" dirty="0" smtClean="0"/>
              <a:t>“The more that a news story is mentioned on Twitter, the more aware that voters will be about that news story.”</a:t>
            </a:r>
          </a:p>
          <a:p>
            <a:pPr lvl="2"/>
            <a:r>
              <a:rPr lang="en-US" dirty="0" smtClean="0"/>
              <a:t>This prediction relates a measure of information contained on Twitter to a measure of information held by voters</a:t>
            </a:r>
          </a:p>
          <a:p>
            <a:pPr lvl="2"/>
            <a:r>
              <a:rPr lang="en-US" dirty="0" smtClean="0"/>
              <a:t>The main observable implication of this hypothesis is that more mentions of a news story on Twitter will lead to increased awareness of this story among voters</a:t>
            </a:r>
          </a:p>
          <a:p>
            <a:pPr lvl="2"/>
            <a:r>
              <a:rPr lang="en-US" dirty="0" smtClean="0"/>
              <a:t>What other possible observable implications can we derive?</a:t>
            </a:r>
          </a:p>
          <a:p>
            <a:pPr lvl="3"/>
            <a:r>
              <a:rPr lang="en-US" dirty="0" smtClean="0"/>
              <a:t>Could other media forms also show an increase of coverage about a particular story?</a:t>
            </a:r>
          </a:p>
          <a:p>
            <a:pPr lvl="3"/>
            <a:r>
              <a:rPr lang="en-US" dirty="0" smtClean="0"/>
              <a:t>Do political campaigns respond to stories on Twitter with press releases, conference calls, or other information-related responses?</a:t>
            </a:r>
          </a:p>
          <a:p>
            <a:pPr lvl="3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Example: Prediction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0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514600"/>
            <a:ext cx="8991599" cy="4114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Find appropriate data to test this prediction</a:t>
            </a:r>
          </a:p>
          <a:p>
            <a:pPr lvl="1"/>
            <a:r>
              <a:rPr lang="en-US" dirty="0" smtClean="0"/>
              <a:t>Remember, the main prediction is that more mentions of a story on Twitter will lead to more knowledge of that story among voters</a:t>
            </a:r>
          </a:p>
          <a:p>
            <a:pPr lvl="1"/>
            <a:r>
              <a:rPr lang="en-US" dirty="0" smtClean="0"/>
              <a:t>What data would we need to investigate this claim?</a:t>
            </a:r>
          </a:p>
          <a:p>
            <a:pPr lvl="2"/>
            <a:r>
              <a:rPr lang="en-US" dirty="0" smtClean="0"/>
              <a:t>The claim is about the spread of information from Twitter to voters</a:t>
            </a:r>
          </a:p>
          <a:p>
            <a:pPr lvl="2"/>
            <a:r>
              <a:rPr lang="en-US" dirty="0" smtClean="0"/>
              <a:t>We need to measure the information shared on Twitter</a:t>
            </a:r>
          </a:p>
          <a:p>
            <a:pPr lvl="3"/>
            <a:r>
              <a:rPr lang="en-US" dirty="0" smtClean="0"/>
              <a:t>Counts of tweets?</a:t>
            </a:r>
          </a:p>
          <a:p>
            <a:pPr lvl="4"/>
            <a:r>
              <a:rPr lang="en-US" dirty="0" smtClean="0"/>
              <a:t>We need to think about what content matter</a:t>
            </a:r>
          </a:p>
          <a:p>
            <a:pPr lvl="4"/>
            <a:r>
              <a:rPr lang="en-US" dirty="0" smtClean="0"/>
              <a:t>What tweets should be included?</a:t>
            </a:r>
          </a:p>
          <a:p>
            <a:pPr lvl="5"/>
            <a:r>
              <a:rPr lang="en-US" dirty="0" smtClean="0"/>
              <a:t>What time range? </a:t>
            </a:r>
          </a:p>
          <a:p>
            <a:pPr lvl="5"/>
            <a:r>
              <a:rPr lang="en-US" dirty="0" smtClean="0"/>
              <a:t>All tweets everywhere?</a:t>
            </a:r>
            <a:r>
              <a:rPr lang="en-US" dirty="0"/>
              <a:t> </a:t>
            </a:r>
            <a:r>
              <a:rPr lang="en-US" dirty="0" smtClean="0"/>
              <a:t> Just the U.S.?  Just certain types of Twitter users?</a:t>
            </a:r>
          </a:p>
          <a:p>
            <a:pPr lvl="4"/>
            <a:r>
              <a:rPr lang="en-US" dirty="0" smtClean="0"/>
              <a:t>Deciding how to measure information on Twitter is </a:t>
            </a:r>
            <a:r>
              <a:rPr lang="en-US" i="1" dirty="0" smtClean="0"/>
              <a:t>operationalizing</a:t>
            </a:r>
            <a:r>
              <a:rPr lang="en-US" dirty="0" smtClean="0"/>
              <a:t> this concept</a:t>
            </a:r>
          </a:p>
          <a:p>
            <a:pPr lvl="2"/>
            <a:r>
              <a:rPr lang="en-US" dirty="0" smtClean="0"/>
              <a:t>We need to measure the information about which voters are aware</a:t>
            </a:r>
          </a:p>
          <a:p>
            <a:pPr lvl="3"/>
            <a:r>
              <a:rPr lang="en-US" dirty="0" smtClean="0"/>
              <a:t>Surveys?</a:t>
            </a:r>
          </a:p>
          <a:p>
            <a:pPr lvl="3"/>
            <a:r>
              <a:rPr lang="en-US" dirty="0" smtClean="0"/>
              <a:t>Other media?</a:t>
            </a:r>
          </a:p>
          <a:p>
            <a:pPr lvl="3"/>
            <a:r>
              <a:rPr lang="en-US" dirty="0" smtClean="0"/>
              <a:t>How do we measure what people know?</a:t>
            </a:r>
          </a:p>
          <a:p>
            <a:pPr lvl="1"/>
            <a:r>
              <a:rPr lang="en-US" dirty="0" smtClean="0"/>
              <a:t>Deciding what data are needed and finding that data are the hardest parts of research!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Example: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8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514600"/>
            <a:ext cx="8762999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Mixed methods analysis is the “gold standard”</a:t>
            </a:r>
          </a:p>
          <a:p>
            <a:pPr lvl="1"/>
            <a:r>
              <a:rPr lang="en-US" dirty="0" smtClean="0"/>
              <a:t>Combination of quantitative and qualitative data</a:t>
            </a:r>
          </a:p>
          <a:p>
            <a:pPr lvl="1"/>
            <a:r>
              <a:rPr lang="en-US" dirty="0" smtClean="0"/>
              <a:t>Could also include formal </a:t>
            </a:r>
            <a:r>
              <a:rPr lang="en-US" dirty="0" smtClean="0"/>
              <a:t>models</a:t>
            </a:r>
          </a:p>
          <a:p>
            <a:pPr lvl="2"/>
            <a:r>
              <a:rPr lang="en-US" dirty="0" smtClean="0"/>
              <a:t>Mathematical representations of decisions</a:t>
            </a:r>
          </a:p>
          <a:p>
            <a:pPr lvl="2"/>
            <a:r>
              <a:rPr lang="en-US" dirty="0" smtClean="0"/>
              <a:t>Often referred to as “game theory,” though in reality game theory is a subset of formal modeling</a:t>
            </a:r>
          </a:p>
          <a:p>
            <a:r>
              <a:rPr lang="en-US" dirty="0" smtClean="0"/>
              <a:t>Matching the research design to the hypothesis under investigation is critical</a:t>
            </a:r>
          </a:p>
          <a:p>
            <a:pPr lvl="1"/>
            <a:r>
              <a:rPr lang="en-US" dirty="0" smtClean="0"/>
              <a:t>How questions are asked and answered</a:t>
            </a:r>
          </a:p>
          <a:p>
            <a:pPr lvl="1"/>
            <a:r>
              <a:rPr lang="en-US" dirty="0" smtClean="0"/>
              <a:t>What counts as evidence?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Points on Research </a:t>
            </a:r>
            <a:r>
              <a:rPr lang="en-US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03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590800"/>
            <a:ext cx="8839199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Determine what kind of data will be needed</a:t>
            </a:r>
          </a:p>
          <a:p>
            <a:pPr lvl="1"/>
            <a:r>
              <a:rPr lang="en-US" dirty="0" smtClean="0"/>
              <a:t>Quantitative</a:t>
            </a:r>
            <a:endParaRPr lang="en-US" dirty="0" smtClean="0"/>
          </a:p>
          <a:p>
            <a:pPr lvl="2"/>
            <a:r>
              <a:rPr lang="en-US" dirty="0" smtClean="0"/>
              <a:t>Large-N</a:t>
            </a:r>
          </a:p>
          <a:p>
            <a:pPr lvl="2"/>
            <a:r>
              <a:rPr lang="en-US" dirty="0" smtClean="0"/>
              <a:t>Measurable in a clear and consistent way</a:t>
            </a:r>
          </a:p>
          <a:p>
            <a:pPr lvl="1"/>
            <a:r>
              <a:rPr lang="en-US" dirty="0" smtClean="0"/>
              <a:t>Qualitative</a:t>
            </a:r>
          </a:p>
          <a:p>
            <a:pPr lvl="2"/>
            <a:r>
              <a:rPr lang="en-US" dirty="0" smtClean="0"/>
              <a:t>Case studies</a:t>
            </a:r>
          </a:p>
          <a:p>
            <a:pPr lvl="2"/>
            <a:r>
              <a:rPr lang="en-US" dirty="0" smtClean="0"/>
              <a:t>Not easily quantifiable</a:t>
            </a:r>
          </a:p>
          <a:p>
            <a:r>
              <a:rPr lang="en-US" dirty="0" smtClean="0"/>
              <a:t>The Holy Grail of Social Science Research: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Turning Quantitative Data into Qualitative Measures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Executing a Research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667000"/>
            <a:ext cx="8839199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The social scientific research method is designed to answer questions or solve puzzles </a:t>
            </a:r>
            <a:r>
              <a:rPr lang="en-US" b="1" i="1" dirty="0" smtClean="0"/>
              <a:t>empirically</a:t>
            </a:r>
          </a:p>
          <a:p>
            <a:pPr lvl="1"/>
            <a:r>
              <a:rPr lang="en-US" dirty="0" smtClean="0"/>
              <a:t>Theory and observation are used to develop a hypothesis</a:t>
            </a:r>
          </a:p>
          <a:p>
            <a:pPr lvl="1"/>
            <a:r>
              <a:rPr lang="en-US" dirty="0" smtClean="0"/>
              <a:t>Evidence (i.e., data) is used to test the validity of the hypothesis</a:t>
            </a:r>
          </a:p>
          <a:p>
            <a:pPr lvl="1"/>
            <a:r>
              <a:rPr lang="en-US" dirty="0" smtClean="0"/>
              <a:t>The hypothesis links theories with expected evidence</a:t>
            </a:r>
          </a:p>
          <a:p>
            <a:r>
              <a:rPr lang="en-US" dirty="0" smtClean="0"/>
              <a:t>Data analysis can take many different forms</a:t>
            </a:r>
          </a:p>
          <a:p>
            <a:pPr lvl="1"/>
            <a:r>
              <a:rPr lang="en-US" dirty="0" smtClean="0"/>
              <a:t>Quantitative: typically takes the form of statistical analysis</a:t>
            </a:r>
          </a:p>
          <a:p>
            <a:pPr lvl="1"/>
            <a:r>
              <a:rPr lang="en-US" dirty="0" smtClean="0"/>
              <a:t>Qualitative: typically takes the form of case studies</a:t>
            </a:r>
          </a:p>
          <a:p>
            <a:r>
              <a:rPr lang="en-US" dirty="0" smtClean="0"/>
              <a:t>There is an important role for all types of research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9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Ashley Jester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Data Services Coordinator</a:t>
            </a:r>
          </a:p>
          <a:p>
            <a:pPr marL="0" indent="0" algn="ctr">
              <a:buNone/>
            </a:pPr>
            <a:r>
              <a:rPr lang="en-US" dirty="0" smtClean="0"/>
              <a:t>Digital Social Science Center</a:t>
            </a:r>
          </a:p>
          <a:p>
            <a:pPr marL="0" indent="0" algn="ctr">
              <a:buNone/>
            </a:pPr>
            <a:r>
              <a:rPr lang="en-US" dirty="0" smtClean="0"/>
              <a:t>Social Sciences Libraries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ashley.jester@columbia.edu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dirty="0" smtClean="0"/>
              <a:t>Steps in the Scientific Method</a:t>
            </a:r>
          </a:p>
          <a:p>
            <a:endParaRPr lang="en-US" dirty="0" smtClean="0"/>
          </a:p>
          <a:p>
            <a:r>
              <a:rPr lang="en-US" dirty="0" smtClean="0"/>
              <a:t>Make an observation</a:t>
            </a:r>
          </a:p>
          <a:p>
            <a:r>
              <a:rPr lang="en-US" dirty="0" smtClean="0"/>
              <a:t>Formulate a hypothesis about that observation</a:t>
            </a:r>
          </a:p>
          <a:p>
            <a:r>
              <a:rPr lang="en-US" dirty="0" smtClean="0"/>
              <a:t>Make predictions based on the hypothesis</a:t>
            </a:r>
          </a:p>
          <a:p>
            <a:r>
              <a:rPr lang="en-US" dirty="0" smtClean="0"/>
              <a:t>Test the predictions of the hypothesis using experiments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How is this translated for the social sciences and humanities?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Scientific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3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762999" cy="3962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Translating the scientific method for the social sciences &amp; humanities:</a:t>
            </a:r>
          </a:p>
          <a:p>
            <a:endParaRPr lang="en-US" dirty="0" smtClean="0"/>
          </a:p>
          <a:p>
            <a:r>
              <a:rPr lang="en-US" dirty="0" smtClean="0"/>
              <a:t>Make an observation </a:t>
            </a:r>
            <a:r>
              <a:rPr lang="en-US" dirty="0" smtClean="0">
                <a:sym typeface="Wingdings" pitchFamily="2" charset="2"/>
              </a:rPr>
              <a:t> Make an observation</a:t>
            </a:r>
            <a:endParaRPr lang="en-US" dirty="0" smtClean="0"/>
          </a:p>
          <a:p>
            <a:r>
              <a:rPr lang="en-US" dirty="0" smtClean="0"/>
              <a:t>Formulate a hypothesis about that observation </a:t>
            </a:r>
            <a:r>
              <a:rPr lang="en-US" dirty="0" smtClean="0">
                <a:sym typeface="Wingdings" pitchFamily="2" charset="2"/>
              </a:rPr>
              <a:t> Formulate a hypothesis about that observation</a:t>
            </a:r>
            <a:endParaRPr lang="en-US" dirty="0" smtClean="0"/>
          </a:p>
          <a:p>
            <a:r>
              <a:rPr lang="en-US" dirty="0" smtClean="0"/>
              <a:t>Make predictions based on the hypothesis </a:t>
            </a:r>
            <a:r>
              <a:rPr lang="en-US" dirty="0" smtClean="0">
                <a:sym typeface="Wingdings" pitchFamily="2" charset="2"/>
              </a:rPr>
              <a:t> Make predictions (i.e., observable implications) about what we should expect if the hypothesis is correct</a:t>
            </a:r>
            <a:endParaRPr lang="en-US" dirty="0" smtClean="0"/>
          </a:p>
          <a:p>
            <a:r>
              <a:rPr lang="en-US" dirty="0" smtClean="0"/>
              <a:t>Test the predictions of the hypothesis using experiments </a:t>
            </a:r>
            <a:r>
              <a:rPr lang="en-US" dirty="0" smtClean="0">
                <a:sym typeface="Wingdings" pitchFamily="2" charset="2"/>
              </a:rPr>
              <a:t> Find, gather, and use data to test the observable implications of the hypothesis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Design in the Social Sciences &amp; Humanities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00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839199" cy="3886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Make an observation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Make an observation</a:t>
            </a:r>
          </a:p>
          <a:p>
            <a:r>
              <a:rPr lang="en-US" dirty="0" smtClean="0"/>
              <a:t>Develop a research question based on a puzzle or unexplored topic</a:t>
            </a:r>
          </a:p>
          <a:p>
            <a:pPr lvl="1"/>
            <a:r>
              <a:rPr lang="en-US" dirty="0" smtClean="0"/>
              <a:t>What are puzzles?</a:t>
            </a:r>
          </a:p>
          <a:p>
            <a:pPr lvl="2"/>
            <a:r>
              <a:rPr lang="en-US" dirty="0" smtClean="0"/>
              <a:t>Observations that existing theories do not explain</a:t>
            </a:r>
          </a:p>
          <a:p>
            <a:pPr lvl="2"/>
            <a:r>
              <a:rPr lang="en-US" dirty="0" smtClean="0"/>
              <a:t>Observations that contradict existing theories</a:t>
            </a:r>
          </a:p>
          <a:p>
            <a:pPr lvl="1"/>
            <a:r>
              <a:rPr lang="en-US" dirty="0" smtClean="0"/>
              <a:t>What are unexplored topics?</a:t>
            </a:r>
          </a:p>
          <a:p>
            <a:pPr lvl="2"/>
            <a:r>
              <a:rPr lang="en-US" dirty="0" smtClean="0"/>
              <a:t>Phenomena that are not addressed by existing theories</a:t>
            </a:r>
          </a:p>
          <a:p>
            <a:pPr lvl="2"/>
            <a:r>
              <a:rPr lang="en-US" dirty="0" smtClean="0"/>
              <a:t>Phenomena that have not been studied in a rigorous fashion</a:t>
            </a:r>
          </a:p>
          <a:p>
            <a:r>
              <a:rPr lang="en-US" dirty="0" smtClean="0"/>
              <a:t>Puzzles and unexplored topics can overlap, so don’t think of these as hard and fast categories</a:t>
            </a:r>
          </a:p>
          <a:p>
            <a:r>
              <a:rPr lang="en-US" dirty="0" smtClean="0"/>
              <a:t>The research question must be answerable! (Karl Popper)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Scientific Method →</a:t>
            </a:r>
            <a:br>
              <a:rPr lang="en-US" dirty="0" smtClean="0"/>
            </a:br>
            <a:r>
              <a:rPr lang="en-US" dirty="0" smtClean="0"/>
              <a:t>The Social Scientific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9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90800"/>
            <a:ext cx="8915399" cy="4038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Formulate a hypothesis about that observation </a:t>
            </a:r>
            <a:r>
              <a:rPr lang="en-US" b="1" dirty="0" smtClean="0">
                <a:sym typeface="Wingdings" pitchFamily="2" charset="2"/>
              </a:rPr>
              <a:t> </a:t>
            </a:r>
            <a:endParaRPr lang="en-US" b="1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b="1" dirty="0" smtClean="0">
                <a:sym typeface="Wingdings" pitchFamily="2" charset="2"/>
              </a:rPr>
              <a:t>	</a:t>
            </a:r>
            <a:r>
              <a:rPr lang="en-US" b="1" dirty="0" smtClean="0"/>
              <a:t>Formulate a hypothesis about that observation</a:t>
            </a:r>
          </a:p>
          <a:p>
            <a:r>
              <a:rPr lang="en-US" dirty="0" smtClean="0"/>
              <a:t>The hypothesis is a formal statement of why the observation matters</a:t>
            </a:r>
          </a:p>
          <a:p>
            <a:pPr lvl="1"/>
            <a:r>
              <a:rPr lang="en-US" dirty="0" smtClean="0"/>
              <a:t>The observed phenomenon is caused by something</a:t>
            </a:r>
          </a:p>
          <a:p>
            <a:pPr lvl="1"/>
            <a:r>
              <a:rPr lang="en-US" dirty="0" smtClean="0"/>
              <a:t>The observed phenomenon causes something else</a:t>
            </a:r>
          </a:p>
          <a:p>
            <a:r>
              <a:rPr lang="en-US" dirty="0" smtClean="0"/>
              <a:t>The hypothesis should include a causal mechanism that describes the cause or effects of the observation</a:t>
            </a:r>
          </a:p>
          <a:p>
            <a:pPr lvl="1"/>
            <a:r>
              <a:rPr lang="en-US" dirty="0" smtClean="0"/>
              <a:t>X has an effect on Y</a:t>
            </a:r>
          </a:p>
          <a:p>
            <a:pPr lvl="2"/>
            <a:r>
              <a:rPr lang="en-US" dirty="0" smtClean="0"/>
              <a:t>Direct effects</a:t>
            </a:r>
          </a:p>
          <a:p>
            <a:pPr lvl="2"/>
            <a:r>
              <a:rPr lang="en-US" dirty="0" smtClean="0"/>
              <a:t>Indirect effects</a:t>
            </a:r>
          </a:p>
          <a:p>
            <a:pPr lvl="1"/>
            <a:r>
              <a:rPr lang="en-US" dirty="0" smtClean="0"/>
              <a:t>The causal mechanism is about </a:t>
            </a:r>
            <a:r>
              <a:rPr lang="en-US" i="1" u="sng" dirty="0" smtClean="0"/>
              <a:t>how</a:t>
            </a:r>
            <a:r>
              <a:rPr lang="en-US" dirty="0" smtClean="0"/>
              <a:t> X affects Y</a:t>
            </a:r>
          </a:p>
          <a:p>
            <a:r>
              <a:rPr lang="en-US" dirty="0" smtClean="0"/>
              <a:t>Embed the hypothesis in a theoretical framework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Scientific Method →</a:t>
            </a:r>
            <a:br>
              <a:rPr lang="en-US" dirty="0" smtClean="0"/>
            </a:br>
            <a:r>
              <a:rPr lang="en-US" dirty="0" smtClean="0"/>
              <a:t>The Social Scientific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13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636837"/>
            <a:ext cx="8839199" cy="39925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Make predictions based on the hypothesis </a:t>
            </a:r>
            <a:r>
              <a:rPr lang="en-US" b="1" dirty="0" smtClean="0">
                <a:sym typeface="Wingdings" pitchFamily="2" charset="2"/>
              </a:rPr>
              <a:t> </a:t>
            </a:r>
            <a:r>
              <a:rPr lang="en-US" b="1" dirty="0" smtClean="0">
                <a:sym typeface="Wingdings" pitchFamily="2" charset="2"/>
              </a:rPr>
              <a:t>Make predictions and derive </a:t>
            </a:r>
            <a:r>
              <a:rPr lang="en-US" b="1" dirty="0" smtClean="0">
                <a:sym typeface="Wingdings" pitchFamily="2" charset="2"/>
              </a:rPr>
              <a:t>observable implications</a:t>
            </a:r>
          </a:p>
          <a:p>
            <a:pPr lvl="1"/>
            <a:r>
              <a:rPr lang="en-US" dirty="0" smtClean="0"/>
              <a:t>Observable implications are predictions about what should be observed if the hypothesis is true</a:t>
            </a:r>
          </a:p>
          <a:p>
            <a:pPr lvl="2"/>
            <a:r>
              <a:rPr lang="en-US" dirty="0">
                <a:sym typeface="Wingdings" pitchFamily="2" charset="2"/>
              </a:rPr>
              <a:t>If my hypothesis is true, then we should observe . . .</a:t>
            </a:r>
          </a:p>
          <a:p>
            <a:pPr lvl="2"/>
            <a:r>
              <a:rPr lang="en-US" dirty="0" smtClean="0"/>
              <a:t>Tied to causal mechanism</a:t>
            </a:r>
          </a:p>
          <a:p>
            <a:pPr lvl="2"/>
            <a:r>
              <a:rPr lang="en-US" i="1" dirty="0" smtClean="0"/>
              <a:t>Ceteris paribus</a:t>
            </a:r>
            <a:r>
              <a:rPr lang="en-US" dirty="0" smtClean="0"/>
              <a:t> reasoning</a:t>
            </a:r>
            <a:endParaRPr lang="en-US" i="1" dirty="0" smtClean="0"/>
          </a:p>
          <a:p>
            <a:pPr lvl="1"/>
            <a:r>
              <a:rPr lang="en-US" dirty="0" smtClean="0"/>
              <a:t>Ideally they are “uniquely identified”</a:t>
            </a:r>
          </a:p>
          <a:p>
            <a:pPr lvl="2"/>
            <a:r>
              <a:rPr lang="en-US" dirty="0" smtClean="0"/>
              <a:t>This means they are only true if the hypothesis is true</a:t>
            </a:r>
          </a:p>
          <a:p>
            <a:pPr lvl="2"/>
            <a:r>
              <a:rPr lang="en-US" dirty="0" smtClean="0"/>
              <a:t>This is extremely rare; the important point is to have a statement about what you expect to see if your hypothesis is correct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Scientific Method →</a:t>
            </a:r>
            <a:br>
              <a:rPr lang="en-US" dirty="0" smtClean="0"/>
            </a:br>
            <a:r>
              <a:rPr lang="en-US" dirty="0" smtClean="0"/>
              <a:t>The Social Scientific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57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90800"/>
            <a:ext cx="8915399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Test the predictions of the hypothesis using experiments </a:t>
            </a:r>
            <a:r>
              <a:rPr lang="en-US" b="1" dirty="0" smtClean="0">
                <a:sym typeface="Wingdings" pitchFamily="2" charset="2"/>
              </a:rPr>
              <a:t> </a:t>
            </a:r>
          </a:p>
          <a:p>
            <a:pPr marL="0" indent="0">
              <a:buNone/>
            </a:pPr>
            <a:r>
              <a:rPr lang="en-US" b="1" dirty="0">
                <a:sym typeface="Wingdings" pitchFamily="2" charset="2"/>
              </a:rPr>
              <a:t>	</a:t>
            </a:r>
            <a:r>
              <a:rPr lang="en-US" b="1" dirty="0" smtClean="0">
                <a:sym typeface="Wingdings" pitchFamily="2" charset="2"/>
              </a:rPr>
              <a:t>Find data to test the relationships between key variables</a:t>
            </a:r>
          </a:p>
          <a:p>
            <a:r>
              <a:rPr lang="en-US" dirty="0" smtClean="0">
                <a:sym typeface="Wingdings" pitchFamily="2" charset="2"/>
              </a:rPr>
              <a:t>Experiments are hard to come by in the social sciences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Human subjects are messy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Setting up a controlled environment is difficult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Natural experiments?</a:t>
            </a:r>
          </a:p>
          <a:p>
            <a:r>
              <a:rPr lang="en-US" dirty="0" smtClean="0">
                <a:sym typeface="Wingdings" pitchFamily="2" charset="2"/>
              </a:rPr>
              <a:t>Instead of experiments, the answer is data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Statistical methods can approximate experiments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Clear definitions of concepts are key</a:t>
            </a:r>
          </a:p>
          <a:p>
            <a:pPr lvl="2"/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Scientific Method →</a:t>
            </a:r>
            <a:br>
              <a:rPr lang="en-US" dirty="0" smtClean="0"/>
            </a:br>
            <a:r>
              <a:rPr lang="en-US" dirty="0" smtClean="0"/>
              <a:t>The Social Scientific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39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514600"/>
            <a:ext cx="8991599" cy="41148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Make an observation</a:t>
            </a:r>
          </a:p>
          <a:p>
            <a:pPr lvl="1"/>
            <a:r>
              <a:rPr lang="en-US" dirty="0" smtClean="0"/>
              <a:t>“Twitter appears to have played an important role in the recent election, based upon anecdotal media reports and personal observations.”</a:t>
            </a:r>
          </a:p>
          <a:p>
            <a:r>
              <a:rPr lang="en-US" b="1" dirty="0" smtClean="0"/>
              <a:t>Formulate a hypothesis</a:t>
            </a:r>
          </a:p>
          <a:p>
            <a:pPr lvl="1"/>
            <a:r>
              <a:rPr lang="en-US" dirty="0" smtClean="0"/>
              <a:t>“Twitter increases flows of information and raises the informational awareness of voters about topics related to elections.”</a:t>
            </a:r>
          </a:p>
          <a:p>
            <a:r>
              <a:rPr lang="en-US" b="1" dirty="0" smtClean="0"/>
              <a:t>Make a prediction based on the hypothesis</a:t>
            </a:r>
          </a:p>
          <a:p>
            <a:pPr lvl="1"/>
            <a:r>
              <a:rPr lang="en-US" dirty="0" smtClean="0"/>
              <a:t>“The more that a news story is mentioned on Twitter, the more aware that voters will be about that news story.”</a:t>
            </a:r>
          </a:p>
          <a:p>
            <a:r>
              <a:rPr lang="en-US" b="1" dirty="0" smtClean="0"/>
              <a:t>Find appropriate data to test this prediction</a:t>
            </a:r>
          </a:p>
          <a:p>
            <a:pPr lvl="1"/>
            <a:r>
              <a:rPr lang="en-US" dirty="0" smtClean="0"/>
              <a:t>What data would we need to investigate this claim?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58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514600"/>
            <a:ext cx="8991599" cy="4114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Make an observation</a:t>
            </a:r>
          </a:p>
          <a:p>
            <a:pPr lvl="1"/>
            <a:r>
              <a:rPr lang="en-US" dirty="0" smtClean="0"/>
              <a:t>“Twitter appears to have played an important role in the recent election, based upon anecdotal media reports and personal observations.”</a:t>
            </a:r>
          </a:p>
          <a:p>
            <a:pPr lvl="2"/>
            <a:r>
              <a:rPr lang="en-US" dirty="0" smtClean="0"/>
              <a:t>This observation is about the role that Twitter plays in spreading information</a:t>
            </a:r>
          </a:p>
          <a:p>
            <a:pPr lvl="2"/>
            <a:r>
              <a:rPr lang="en-US" dirty="0" smtClean="0"/>
              <a:t>We think it is important because we know that information plays an important part in the decision-making process for individual voters</a:t>
            </a:r>
          </a:p>
          <a:p>
            <a:pPr lvl="2"/>
            <a:r>
              <a:rPr lang="en-US" dirty="0" smtClean="0"/>
              <a:t>Since Twitters appears to have an impact on information (based on our observation), it is worth exploring whether there is a measurable impact</a:t>
            </a:r>
            <a:endParaRPr lang="en-US" dirty="0"/>
          </a:p>
          <a:p>
            <a:pPr lvl="3"/>
            <a:r>
              <a:rPr lang="en-US" dirty="0" smtClean="0"/>
              <a:t>In other words, Twitter seems to be important; the research question will be designed to find out if it actually is important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Example: Observation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3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1306</TotalTime>
  <Words>1153</Words>
  <Application>Microsoft Office PowerPoint</Application>
  <PresentationFormat>On-screen Show (4:3)</PresentationFormat>
  <Paragraphs>146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The Social Scientific Method</vt:lpstr>
      <vt:lpstr>The Scientific Method</vt:lpstr>
      <vt:lpstr>Research Design in the Social Sciences &amp; Humanities</vt:lpstr>
      <vt:lpstr>The Scientific Method → The Social Scientific Method</vt:lpstr>
      <vt:lpstr>The Scientific Method → The Social Scientific Method</vt:lpstr>
      <vt:lpstr>The Scientific Method → The Social Scientific Method</vt:lpstr>
      <vt:lpstr>The Scientific Method → The Social Scientific Method</vt:lpstr>
      <vt:lpstr>A Simple Example</vt:lpstr>
      <vt:lpstr>A Simple Example: Observation</vt:lpstr>
      <vt:lpstr>A Simple Example: Hypothesis</vt:lpstr>
      <vt:lpstr>A Simple Example: Prediction</vt:lpstr>
      <vt:lpstr>A Simple Example: Testing</vt:lpstr>
      <vt:lpstr>General Points on Research Design</vt:lpstr>
      <vt:lpstr>Executing a Research Project</vt:lpstr>
      <vt:lpstr>Final Points</vt:lpstr>
      <vt:lpstr>Contact Info</vt:lpstr>
    </vt:vector>
  </TitlesOfParts>
  <Company>LITO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Jester</dc:creator>
  <cp:lastModifiedBy>Ashley Jester</cp:lastModifiedBy>
  <cp:revision>92</cp:revision>
  <dcterms:created xsi:type="dcterms:W3CDTF">2012-10-24T13:39:16Z</dcterms:created>
  <dcterms:modified xsi:type="dcterms:W3CDTF">2012-11-12T18:30:40Z</dcterms:modified>
</cp:coreProperties>
</file>