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13" r:id="rId2"/>
    <p:sldId id="317" r:id="rId3"/>
    <p:sldId id="316" r:id="rId4"/>
    <p:sldId id="330" r:id="rId5"/>
    <p:sldId id="321" r:id="rId6"/>
    <p:sldId id="318" r:id="rId7"/>
    <p:sldId id="322" r:id="rId8"/>
    <p:sldId id="323" r:id="rId9"/>
    <p:sldId id="328" r:id="rId10"/>
    <p:sldId id="343" r:id="rId11"/>
    <p:sldId id="331" r:id="rId12"/>
    <p:sldId id="334" r:id="rId13"/>
    <p:sldId id="344" r:id="rId14"/>
    <p:sldId id="360" r:id="rId15"/>
    <p:sldId id="345" r:id="rId16"/>
    <p:sldId id="336" r:id="rId17"/>
    <p:sldId id="362" r:id="rId18"/>
    <p:sldId id="346" r:id="rId19"/>
    <p:sldId id="337" r:id="rId20"/>
    <p:sldId id="352" r:id="rId21"/>
    <p:sldId id="359" r:id="rId22"/>
    <p:sldId id="258" r:id="rId23"/>
    <p:sldId id="259" r:id="rId24"/>
    <p:sldId id="262" r:id="rId25"/>
    <p:sldId id="263" r:id="rId26"/>
    <p:sldId id="286" r:id="rId27"/>
    <p:sldId id="288" r:id="rId28"/>
    <p:sldId id="270" r:id="rId29"/>
    <p:sldId id="267" r:id="rId30"/>
    <p:sldId id="349" r:id="rId31"/>
    <p:sldId id="268" r:id="rId32"/>
    <p:sldId id="351" r:id="rId33"/>
    <p:sldId id="277" r:id="rId34"/>
    <p:sldId id="350" r:id="rId35"/>
    <p:sldId id="315" r:id="rId36"/>
    <p:sldId id="314" r:id="rId37"/>
    <p:sldId id="300" r:id="rId38"/>
    <p:sldId id="361" r:id="rId39"/>
    <p:sldId id="356" r:id="rId40"/>
    <p:sldId id="33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40" autoAdjust="0"/>
  </p:normalViewPr>
  <p:slideViewPr>
    <p:cSldViewPr>
      <p:cViewPr varScale="1">
        <p:scale>
          <a:sx n="101" d="100"/>
          <a:sy n="101" d="100"/>
        </p:scale>
        <p:origin x="-26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22CAA2-A85E-44F0-B8A6-2C5CDEFB1508}" type="datetimeFigureOut">
              <a:rPr lang="en-US" smtClean="0"/>
              <a:t>9/14/2012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8F140A-A0E5-44CA-8BE5-B193D8F94162}" type="slidenum">
              <a:rPr lang="en-US" smtClean="0"/>
              <a:t>‹#›</a:t>
            </a:fld>
            <a:endParaRPr lang="en-US"/>
          </a:p>
        </p:txBody>
      </p:sp>
    </p:spTree>
    <p:extLst>
      <p:ext uri="{BB962C8B-B14F-4D97-AF65-F5344CB8AC3E}">
        <p14:creationId xmlns:p14="http://schemas.microsoft.com/office/powerpoint/2010/main" val="162170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D082ED-C487-4F83-A898-13F4FEA750C5}" type="datetimeFigureOut">
              <a:rPr lang="en-US" smtClean="0"/>
              <a:t>9/14/2012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B8D92-17C5-4404-84B0-53D78B121761}" type="slidenum">
              <a:rPr lang="en-US" smtClean="0"/>
              <a:t>‹#›</a:t>
            </a:fld>
            <a:endParaRPr lang="en-US"/>
          </a:p>
        </p:txBody>
      </p:sp>
    </p:spTree>
    <p:extLst>
      <p:ext uri="{BB962C8B-B14F-4D97-AF65-F5344CB8AC3E}">
        <p14:creationId xmlns:p14="http://schemas.microsoft.com/office/powerpoint/2010/main" val="223760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B8D92-17C5-4404-84B0-53D78B121761}" type="slidenum">
              <a:rPr lang="en-US" smtClean="0"/>
              <a:t>3</a:t>
            </a:fld>
            <a:endParaRPr lang="en-US"/>
          </a:p>
        </p:txBody>
      </p:sp>
    </p:spTree>
    <p:extLst>
      <p:ext uri="{BB962C8B-B14F-4D97-AF65-F5344CB8AC3E}">
        <p14:creationId xmlns:p14="http://schemas.microsoft.com/office/powerpoint/2010/main" val="89569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B8D92-17C5-4404-84B0-53D78B121761}" type="slidenum">
              <a:rPr lang="en-US" smtClean="0"/>
              <a:t>9</a:t>
            </a:fld>
            <a:endParaRPr lang="en-US"/>
          </a:p>
        </p:txBody>
      </p:sp>
    </p:spTree>
    <p:extLst>
      <p:ext uri="{BB962C8B-B14F-4D97-AF65-F5344CB8AC3E}">
        <p14:creationId xmlns:p14="http://schemas.microsoft.com/office/powerpoint/2010/main" val="12243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15DA84-A59D-4C15-8E20-F2F6260BD942}" type="datetimeFigureOut">
              <a:rPr lang="en-US" smtClean="0"/>
              <a:pPr/>
              <a:t>9/14/2012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5DA84-A59D-4C15-8E20-F2F6260BD942}" type="datetimeFigureOut">
              <a:rPr lang="en-US" smtClean="0"/>
              <a:pPr/>
              <a:t>9/14/2012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5DA84-A59D-4C15-8E20-F2F6260BD942}" type="datetimeFigureOut">
              <a:rPr lang="en-US" smtClean="0"/>
              <a:pPr/>
              <a:t>9/14/2012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5DA84-A59D-4C15-8E20-F2F6260BD942}" type="datetimeFigureOut">
              <a:rPr lang="en-US" smtClean="0"/>
              <a:pPr/>
              <a:t>9/14/2012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15DA84-A59D-4C15-8E20-F2F6260BD942}" type="datetimeFigureOut">
              <a:rPr lang="en-US" smtClean="0"/>
              <a:pPr/>
              <a:t>9/14/2012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15DA84-A59D-4C15-8E20-F2F6260BD942}" type="datetimeFigureOut">
              <a:rPr lang="en-US" smtClean="0"/>
              <a:pPr/>
              <a:t>9/14/2012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15DA84-A59D-4C15-8E20-F2F6260BD942}" type="datetimeFigureOut">
              <a:rPr lang="en-US" smtClean="0"/>
              <a:pPr/>
              <a:t>9/14/2012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15DA84-A59D-4C15-8E20-F2F6260BD942}" type="datetimeFigureOut">
              <a:rPr lang="en-US" smtClean="0"/>
              <a:pPr/>
              <a:t>9/14/2012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5DA84-A59D-4C15-8E20-F2F6260BD942}" type="datetimeFigureOut">
              <a:rPr lang="en-US" smtClean="0"/>
              <a:pPr/>
              <a:t>9/14/2012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5DA84-A59D-4C15-8E20-F2F6260BD942}" type="datetimeFigureOut">
              <a:rPr lang="en-US" smtClean="0"/>
              <a:pPr/>
              <a:t>9/14/2012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5DA84-A59D-4C15-8E20-F2F6260BD942}" type="datetimeFigureOut">
              <a:rPr lang="en-US" smtClean="0"/>
              <a:pPr/>
              <a:t>9/14/2012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4BED28-7743-4B94-969E-12BD7190E2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5DA84-A59D-4C15-8E20-F2F6260BD942}" type="datetimeFigureOut">
              <a:rPr lang="en-US" smtClean="0"/>
              <a:pPr/>
              <a:t>9/14/2012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BED28-7743-4B94-969E-12BD7190E2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starr@libraries.cul.columbia.edu" TargetMode="External"/><Relationship Id="rId2" Type="http://schemas.openxmlformats.org/officeDocument/2006/relationships/hyperlink" Target="mailto:bsk9@columbia.edu" TargetMode="External"/><Relationship Id="rId1" Type="http://schemas.openxmlformats.org/officeDocument/2006/relationships/slideLayout" Target="../slideLayouts/slideLayout2.xml"/><Relationship Id="rId4" Type="http://schemas.openxmlformats.org/officeDocument/2006/relationships/hyperlink" Target="http://library.columbia.edu/content/libraryweb/indiv/eastasian/special_collections.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blogs.cul.columbia.edu/makino/" TargetMode="External"/><Relationship Id="rId2" Type="http://schemas.openxmlformats.org/officeDocument/2006/relationships/hyperlink" Target="http://library.columbia.edu/indiv/eastasian/special_collections/makino_mamoru.html" TargetMode="External"/><Relationship Id="rId1" Type="http://schemas.openxmlformats.org/officeDocument/2006/relationships/slideLayout" Target="../slideLayouts/slideLayout5.xml"/><Relationship Id="rId5" Type="http://schemas.openxmlformats.org/officeDocument/2006/relationships/image" Target="../media/image35.tmp"/><Relationship Id="rId4" Type="http://schemas.openxmlformats.org/officeDocument/2006/relationships/image" Target="../media/image34.tmp"/></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0"/>
            <a:ext cx="7772400" cy="41910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ja-JP" altLang="en-US" dirty="0" smtClean="0"/>
              <a:t>「</a:t>
            </a:r>
            <a:r>
              <a:rPr lang="ja-JP" altLang="en-US" b="1" dirty="0"/>
              <a:t>コロンビア大学</a:t>
            </a:r>
            <a:r>
              <a:rPr lang="en-US" b="1" dirty="0"/>
              <a:t>C.V.</a:t>
            </a:r>
            <a:r>
              <a:rPr lang="ja-JP" altLang="en-US" b="1" dirty="0"/>
              <a:t>スター東亜図書館牧野守コレクションにおけ</a:t>
            </a:r>
            <a:r>
              <a:rPr lang="ja-JP" altLang="en-US" b="1" dirty="0" smtClean="0"/>
              <a:t>る</a:t>
            </a:r>
            <a:r>
              <a:rPr lang="en-US" altLang="ja-JP" b="1" dirty="0" smtClean="0"/>
              <a:t/>
            </a:r>
            <a:br>
              <a:rPr lang="en-US" altLang="ja-JP" b="1" dirty="0" smtClean="0"/>
            </a:br>
            <a:r>
              <a:rPr lang="ja-JP" altLang="en-US" b="1" dirty="0" smtClean="0"/>
              <a:t>映</a:t>
            </a:r>
            <a:r>
              <a:rPr lang="ja-JP" altLang="en-US" b="1" dirty="0"/>
              <a:t>画資料の活用と保存</a:t>
            </a:r>
            <a:r>
              <a:rPr lang="ja-JP" altLang="en-US" dirty="0" smtClean="0"/>
              <a:t>」</a:t>
            </a:r>
            <a:r>
              <a:rPr lang="en-US" altLang="ja-JP" dirty="0" smtClean="0"/>
              <a:t/>
            </a:r>
            <a:br>
              <a:rPr lang="en-US" altLang="ja-JP" dirty="0" smtClean="0"/>
            </a:br>
            <a:r>
              <a:rPr lang="en-US" dirty="0"/>
              <a:t> </a:t>
            </a:r>
            <a:r>
              <a:rPr lang="en-US" sz="3100" b="1" dirty="0"/>
              <a:t>"An Introduction to the Makino Mamoru Collection at Columbia University's </a:t>
            </a:r>
            <a:r>
              <a:rPr lang="en-US" sz="3100" b="1" dirty="0" smtClean="0"/>
              <a:t/>
            </a:r>
            <a:br>
              <a:rPr lang="en-US" sz="3100" b="1" dirty="0" smtClean="0"/>
            </a:br>
            <a:r>
              <a:rPr lang="en-US" sz="3100" b="1" dirty="0" smtClean="0"/>
              <a:t>C.V</a:t>
            </a:r>
            <a:r>
              <a:rPr lang="en-US" sz="3100" b="1" dirty="0"/>
              <a:t>. Starr East Asian Library”</a:t>
            </a:r>
            <a:r>
              <a:rPr lang="en-US" sz="3100" dirty="0"/>
              <a:t> </a:t>
            </a:r>
            <a:br>
              <a:rPr lang="en-US" sz="3100" dirty="0"/>
            </a:br>
            <a:r>
              <a:rPr lang="en-US" dirty="0"/>
              <a:t/>
            </a:r>
            <a:br>
              <a:rPr lang="en-US" dirty="0"/>
            </a:br>
            <a:r>
              <a:rPr lang="en-US" altLang="ja-JP" dirty="0" smtClean="0"/>
              <a:t/>
            </a:r>
            <a:br>
              <a:rPr lang="en-US" altLang="ja-JP" dirty="0" smtClean="0"/>
            </a:br>
            <a:endParaRPr lang="en-US" sz="2200" dirty="0"/>
          </a:p>
        </p:txBody>
      </p:sp>
      <p:sp>
        <p:nvSpPr>
          <p:cNvPr id="3" name="Subtitle 2"/>
          <p:cNvSpPr>
            <a:spLocks noGrp="1"/>
          </p:cNvSpPr>
          <p:nvPr>
            <p:ph type="subTitle" idx="1"/>
          </p:nvPr>
        </p:nvSpPr>
        <p:spPr>
          <a:xfrm>
            <a:off x="1371600" y="4953000"/>
            <a:ext cx="6400800" cy="1600200"/>
          </a:xfrm>
        </p:spPr>
        <p:txBody>
          <a:bodyPr>
            <a:normAutofit/>
          </a:bodyPr>
          <a:lstStyle/>
          <a:p>
            <a:r>
              <a:rPr lang="en-US" dirty="0" smtClean="0">
                <a:solidFill>
                  <a:schemeClr val="tx1"/>
                </a:solidFill>
              </a:rPr>
              <a:t>Beth Katzof</a:t>
            </a:r>
            <a:r>
              <a:rPr lang="ja-JP" altLang="en-US" dirty="0" smtClean="0">
                <a:solidFill>
                  <a:schemeClr val="tx1"/>
                </a:solidFill>
              </a:rPr>
              <a:t>ｆ</a:t>
            </a:r>
            <a:r>
              <a:rPr lang="ja-JP" altLang="en-US" dirty="0">
                <a:solidFill>
                  <a:schemeClr val="tx1"/>
                </a:solidFill>
              </a:rPr>
              <a:t> </a:t>
            </a:r>
            <a:r>
              <a:rPr lang="en-US" altLang="ja-JP" dirty="0" smtClean="0">
                <a:solidFill>
                  <a:schemeClr val="tx1"/>
                </a:solidFill>
                <a:ea typeface="SimSun" pitchFamily="2" charset="-122"/>
              </a:rPr>
              <a:t>/ </a:t>
            </a:r>
            <a:r>
              <a:rPr lang="ja-JP" altLang="en-US" sz="2400" dirty="0" smtClean="0">
                <a:solidFill>
                  <a:schemeClr val="tx1"/>
                </a:solidFill>
                <a:latin typeface="Kozuka Mincho Pro M" pitchFamily="18" charset="-128"/>
                <a:ea typeface="Kozuka Mincho Pro M" pitchFamily="18" charset="-128"/>
              </a:rPr>
              <a:t>ベス・カッツォフ</a:t>
            </a:r>
            <a:r>
              <a:rPr lang="en-US" altLang="ja-JP" dirty="0" smtClean="0">
                <a:solidFill>
                  <a:schemeClr val="tx1"/>
                </a:solidFill>
              </a:rPr>
              <a:t/>
            </a:r>
            <a:br>
              <a:rPr lang="en-US" altLang="ja-JP" dirty="0" smtClean="0">
                <a:solidFill>
                  <a:schemeClr val="tx1"/>
                </a:solidFill>
              </a:rPr>
            </a:br>
            <a:r>
              <a:rPr lang="ja-JP" altLang="en-US" sz="2400" dirty="0">
                <a:solidFill>
                  <a:schemeClr val="tx1"/>
                </a:solidFill>
                <a:latin typeface="Kozuka Mincho Pro M" pitchFamily="18" charset="-128"/>
                <a:ea typeface="Kozuka Mincho Pro M" pitchFamily="18" charset="-128"/>
              </a:rPr>
              <a:t>牧野守コレクションアーキビスト</a:t>
            </a:r>
            <a:endParaRPr lang="en-US" sz="2400" dirty="0" smtClean="0">
              <a:solidFill>
                <a:schemeClr val="tx1"/>
              </a:solidFill>
              <a:latin typeface="Kozuka Mincho Pro M" pitchFamily="18" charset="-128"/>
              <a:ea typeface="Kozuka Mincho Pro M" pitchFamily="18" charset="-128"/>
            </a:endParaRPr>
          </a:p>
          <a:p>
            <a:r>
              <a:rPr lang="en-US" altLang="ja-JP" sz="2400" dirty="0" smtClean="0">
                <a:solidFill>
                  <a:schemeClr val="tx1"/>
                </a:solidFill>
                <a:latin typeface="Kozuka Mincho Pro M" pitchFamily="18" charset="-128"/>
                <a:ea typeface="Kozuka Mincho Pro M" pitchFamily="18" charset="-128"/>
              </a:rPr>
              <a:t>6</a:t>
            </a:r>
            <a:r>
              <a:rPr lang="ja-JP" altLang="en-US" sz="2400" dirty="0" smtClean="0">
                <a:solidFill>
                  <a:schemeClr val="tx1"/>
                </a:solidFill>
                <a:latin typeface="Kozuka Mincho Pro M" pitchFamily="18" charset="-128"/>
                <a:ea typeface="Kozuka Mincho Pro M" pitchFamily="18" charset="-128"/>
              </a:rPr>
              <a:t>月</a:t>
            </a:r>
            <a:r>
              <a:rPr lang="en-US" altLang="ja-JP" sz="2400" dirty="0" smtClean="0">
                <a:solidFill>
                  <a:schemeClr val="tx1"/>
                </a:solidFill>
                <a:latin typeface="Kozuka Mincho Pro M" pitchFamily="18" charset="-128"/>
                <a:ea typeface="Kozuka Mincho Pro M" pitchFamily="18" charset="-128"/>
              </a:rPr>
              <a:t>25</a:t>
            </a:r>
            <a:r>
              <a:rPr lang="ja-JP" altLang="en-US" sz="2400" dirty="0" smtClean="0">
                <a:solidFill>
                  <a:schemeClr val="tx1"/>
                </a:solidFill>
                <a:latin typeface="Kozuka Mincho Pro M" pitchFamily="18" charset="-128"/>
                <a:ea typeface="Kozuka Mincho Pro M" pitchFamily="18" charset="-128"/>
              </a:rPr>
              <a:t>日</a:t>
            </a:r>
            <a:r>
              <a:rPr lang="en-US" sz="2400" dirty="0" smtClean="0">
                <a:solidFill>
                  <a:schemeClr val="tx1"/>
                </a:solidFill>
                <a:latin typeface="Kozuka Mincho Pro M" pitchFamily="18" charset="-128"/>
                <a:ea typeface="Kozuka Mincho Pro M" pitchFamily="18" charset="-128"/>
              </a:rPr>
              <a:t>, 2012, </a:t>
            </a:r>
            <a:r>
              <a:rPr lang="ja-JP" altLang="en-US" sz="2400" dirty="0" smtClean="0">
                <a:solidFill>
                  <a:schemeClr val="tx1"/>
                </a:solidFill>
                <a:latin typeface="Kozuka Mincho Pro M" pitchFamily="18" charset="-128"/>
                <a:ea typeface="Kozuka Mincho Pro M" pitchFamily="18" charset="-128"/>
              </a:rPr>
              <a:t>立命館大学</a:t>
            </a:r>
            <a:r>
              <a:rPr lang="en-US" sz="2400" dirty="0" smtClean="0">
                <a:solidFill>
                  <a:schemeClr val="tx1"/>
                </a:solidFill>
                <a:latin typeface="Kozuka Mincho Pro M" pitchFamily="18" charset="-128"/>
                <a:ea typeface="Kozuka Mincho Pro M" pitchFamily="18" charset="-128"/>
              </a:rPr>
              <a:t>, </a:t>
            </a:r>
            <a:r>
              <a:rPr lang="ja-JP" altLang="en-US" sz="2400" dirty="0" smtClean="0">
                <a:solidFill>
                  <a:schemeClr val="tx1"/>
                </a:solidFill>
                <a:latin typeface="Kozuka Mincho Pro M" pitchFamily="18" charset="-128"/>
                <a:ea typeface="Kozuka Mincho Pro M" pitchFamily="18" charset="-128"/>
              </a:rPr>
              <a:t>京都</a:t>
            </a:r>
            <a:endParaRPr lang="en-US" sz="2400" dirty="0">
              <a:solidFill>
                <a:schemeClr val="tx1"/>
              </a:solidFill>
              <a:latin typeface="Kozuka Mincho Pro M" pitchFamily="18" charset="-128"/>
              <a:ea typeface="Kozuka Mincho Pro M" pitchFamily="18" charset="-128"/>
            </a:endParaRPr>
          </a:p>
        </p:txBody>
      </p:sp>
    </p:spTree>
    <p:extLst>
      <p:ext uri="{BB962C8B-B14F-4D97-AF65-F5344CB8AC3E}">
        <p14:creationId xmlns:p14="http://schemas.microsoft.com/office/powerpoint/2010/main" val="2168914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quest Forms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687719"/>
            <a:ext cx="5752224" cy="4438444"/>
          </a:xfrm>
        </p:spPr>
      </p:pic>
      <p:sp>
        <p:nvSpPr>
          <p:cNvPr id="5" name="Title 4"/>
          <p:cNvSpPr>
            <a:spLocks noGrp="1"/>
          </p:cNvSpPr>
          <p:nvPr>
            <p:ph type="title"/>
          </p:nvPr>
        </p:nvSpPr>
        <p:spPr>
          <a:xfrm>
            <a:off x="457200" y="228600"/>
            <a:ext cx="8229600" cy="1143000"/>
          </a:xfrm>
        </p:spPr>
        <p:txBody>
          <a:bodyPr>
            <a:normAutofit fontScale="90000"/>
          </a:bodyPr>
          <a:lstStyle/>
          <a:p>
            <a:r>
              <a:rPr lang="en-US" sz="2800" dirty="0" err="1" smtClean="0">
                <a:latin typeface="Kozuka Mincho Pro M" pitchFamily="18" charset="-128"/>
                <a:ea typeface="Kozuka Mincho Pro M" pitchFamily="18" charset="-128"/>
              </a:rPr>
              <a:t>ReCAP</a:t>
            </a:r>
            <a:r>
              <a:rPr lang="ja-JP" altLang="en-US" sz="2800" dirty="0" smtClean="0">
                <a:latin typeface="Kozuka Mincho Pro M" pitchFamily="18" charset="-128"/>
                <a:ea typeface="Kozuka Mincho Pro M" pitchFamily="18" charset="-128"/>
              </a:rPr>
              <a:t>にある牧野</a:t>
            </a:r>
            <a:r>
              <a:rPr lang="ja-JP" altLang="en-US" sz="2800" dirty="0">
                <a:latin typeface="Kozuka Mincho Pro M" pitchFamily="18" charset="-128"/>
                <a:ea typeface="Kozuka Mincho Pro M" pitchFamily="18" charset="-128"/>
              </a:rPr>
              <a:t>コレクショ</a:t>
            </a:r>
            <a:r>
              <a:rPr lang="ja-JP" altLang="en-US" sz="2800" dirty="0" smtClean="0">
                <a:latin typeface="Kozuka Mincho Pro M" pitchFamily="18" charset="-128"/>
                <a:ea typeface="Kozuka Mincho Pro M" pitchFamily="18" charset="-128"/>
              </a:rPr>
              <a:t>ンの資料を取り寄せるには、ライブラリアンに申請する。箱の</a:t>
            </a:r>
            <a:r>
              <a:rPr lang="ja-JP" altLang="en-US" sz="2800" dirty="0">
                <a:latin typeface="Kozuka Mincho Pro M" pitchFamily="18" charset="-128"/>
                <a:ea typeface="Kozuka Mincho Pro M" pitchFamily="18" charset="-128"/>
              </a:rPr>
              <a:t>番</a:t>
            </a:r>
            <a:r>
              <a:rPr lang="ja-JP" altLang="en-US" sz="2800" dirty="0" smtClean="0">
                <a:latin typeface="Kozuka Mincho Pro M" pitchFamily="18" charset="-128"/>
                <a:ea typeface="Kozuka Mincho Pro M" pitchFamily="18" charset="-128"/>
              </a:rPr>
              <a:t>号が必要。</a:t>
            </a:r>
            <a:r>
              <a:rPr lang="en-US" altLang="ja-JP" sz="2800" dirty="0" smtClean="0">
                <a:latin typeface="Kozuka Mincho Pro M" pitchFamily="18" charset="-128"/>
                <a:ea typeface="Kozuka Mincho Pro M" pitchFamily="18" charset="-128"/>
              </a:rPr>
              <a:t/>
            </a:r>
            <a:br>
              <a:rPr lang="en-US" altLang="ja-JP" sz="2800" dirty="0" smtClean="0">
                <a:latin typeface="Kozuka Mincho Pro M" pitchFamily="18" charset="-128"/>
                <a:ea typeface="Kozuka Mincho Pro M" pitchFamily="18" charset="-128"/>
              </a:rPr>
            </a:br>
            <a:r>
              <a:rPr lang="ja-JP" altLang="en-US" sz="2800" dirty="0" smtClean="0">
                <a:latin typeface="Kozuka Mincho Pro M" pitchFamily="18" charset="-128"/>
                <a:ea typeface="Kozuka Mincho Pro M" pitchFamily="18" charset="-128"/>
              </a:rPr>
              <a:t>通常は申請後、３日以内に</a:t>
            </a:r>
            <a:r>
              <a:rPr lang="en-US" altLang="ja-JP" sz="2800" dirty="0" err="1" smtClean="0">
                <a:latin typeface="Kozuka Mincho Pro M" pitchFamily="18" charset="-128"/>
                <a:ea typeface="Kozuka Mincho Pro M" pitchFamily="18" charset="-128"/>
              </a:rPr>
              <a:t>ReCAP</a:t>
            </a:r>
            <a:r>
              <a:rPr lang="ja-JP" altLang="en-US" sz="2800" dirty="0" smtClean="0">
                <a:latin typeface="Kozuka Mincho Pro M" pitchFamily="18" charset="-128"/>
                <a:ea typeface="Kozuka Mincho Pro M" pitchFamily="18" charset="-128"/>
              </a:rPr>
              <a:t>から届く。</a:t>
            </a:r>
            <a:endParaRPr lang="en-US" sz="2800" dirty="0">
              <a:latin typeface="Kozuka Mincho Pro M" pitchFamily="18" charset="-128"/>
              <a:ea typeface="Kozuka Mincho Pro M" pitchFamily="18" charset="-128"/>
            </a:endParaRPr>
          </a:p>
        </p:txBody>
      </p:sp>
    </p:spTree>
    <p:extLst>
      <p:ext uri="{BB962C8B-B14F-4D97-AF65-F5344CB8AC3E}">
        <p14:creationId xmlns:p14="http://schemas.microsoft.com/office/powerpoint/2010/main" val="422394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latin typeface="Kozuka Mincho Pro M" pitchFamily="18" charset="-128"/>
                <a:ea typeface="Kozuka Mincho Pro M" pitchFamily="18" charset="-128"/>
              </a:rPr>
              <a:t>牧</a:t>
            </a:r>
            <a:r>
              <a:rPr lang="ja-JP" altLang="en-US" dirty="0" smtClean="0">
                <a:latin typeface="Kozuka Mincho Pro M" pitchFamily="18" charset="-128"/>
                <a:ea typeface="Kozuka Mincho Pro M" pitchFamily="18" charset="-128"/>
              </a:rPr>
              <a:t>野コレクションの箱</a:t>
            </a:r>
            <a:r>
              <a:rPr lang="en-US" altLang="ja-JP" dirty="0" smtClean="0">
                <a:latin typeface="Kozuka Mincho Pro M" pitchFamily="18" charset="-128"/>
                <a:ea typeface="Kozuka Mincho Pro M" pitchFamily="18" charset="-128"/>
              </a:rPr>
              <a:t/>
            </a:r>
            <a:br>
              <a:rPr lang="en-US" altLang="ja-JP" dirty="0" smtClean="0">
                <a:latin typeface="Kozuka Mincho Pro M" pitchFamily="18" charset="-128"/>
                <a:ea typeface="Kozuka Mincho Pro M" pitchFamily="18" charset="-128"/>
              </a:rPr>
            </a:br>
            <a:r>
              <a:rPr lang="ja-JP" altLang="en-US" dirty="0" smtClean="0">
                <a:latin typeface="Kozuka Mincho Pro M" pitchFamily="18" charset="-128"/>
                <a:ea typeface="Kozuka Mincho Pro M" pitchFamily="18" charset="-128"/>
              </a:rPr>
              <a:t>プロセス前とプロセス後</a:t>
            </a:r>
            <a:endParaRPr lang="en-US" dirty="0">
              <a:latin typeface="Kozuka Mincho Pro M" pitchFamily="18" charset="-128"/>
              <a:ea typeface="Kozuka Mincho Pro M" pitchFamily="18" charset="-128"/>
            </a:endParaRPr>
          </a:p>
        </p:txBody>
      </p:sp>
      <p:sp>
        <p:nvSpPr>
          <p:cNvPr id="3" name="Text Placeholder 2"/>
          <p:cNvSpPr>
            <a:spLocks noGrp="1"/>
          </p:cNvSpPr>
          <p:nvPr>
            <p:ph type="body" idx="1"/>
          </p:nvPr>
        </p:nvSpPr>
        <p:spPr>
          <a:xfrm>
            <a:off x="990600" y="1535113"/>
            <a:ext cx="2971800" cy="639762"/>
          </a:xfrm>
        </p:spPr>
        <p:txBody>
          <a:bodyPr>
            <a:normAutofit fontScale="92500" lnSpcReduction="10000"/>
          </a:bodyPr>
          <a:lstStyle/>
          <a:p>
            <a:r>
              <a:rPr lang="ja-JP" altLang="en-US" sz="2000" dirty="0">
                <a:latin typeface="Kozuka Mincho Pro M" pitchFamily="18" charset="-128"/>
                <a:ea typeface="Kozuka Mincho Pro M" pitchFamily="18" charset="-128"/>
              </a:rPr>
              <a:t>リ</a:t>
            </a:r>
            <a:r>
              <a:rPr lang="ja-JP" altLang="en-US" sz="2000" dirty="0" smtClean="0">
                <a:latin typeface="Kozuka Mincho Pro M" pitchFamily="18" charset="-128"/>
                <a:ea typeface="Kozuka Mincho Pro M" pitchFamily="18" charset="-128"/>
              </a:rPr>
              <a:t>キャップからスターへ</a:t>
            </a:r>
            <a:r>
              <a:rPr lang="en-US" altLang="ja-JP" sz="2000" dirty="0" smtClean="0">
                <a:latin typeface="Kozuka Mincho Pro M" pitchFamily="18" charset="-128"/>
                <a:ea typeface="Kozuka Mincho Pro M" pitchFamily="18" charset="-128"/>
              </a:rPr>
              <a:t>, </a:t>
            </a:r>
            <a:r>
              <a:rPr lang="en-US" sz="2000" dirty="0">
                <a:latin typeface="Kozuka Mincho Pr6N H" pitchFamily="18" charset="-128"/>
                <a:ea typeface="Kozuka Mincho Pr6N H" pitchFamily="18" charset="-128"/>
              </a:rPr>
              <a:t>40</a:t>
            </a:r>
            <a:r>
              <a:rPr lang="zh-CN" altLang="en-US" sz="2000" dirty="0">
                <a:latin typeface="Kozuka Mincho Pr6N H" pitchFamily="18" charset="-128"/>
                <a:ea typeface="Kozuka Mincho Pr6N H" pitchFamily="18" charset="-128"/>
              </a:rPr>
              <a:t>㎝</a:t>
            </a:r>
            <a:r>
              <a:rPr lang="en-US" sz="2000" dirty="0">
                <a:latin typeface="Kozuka Mincho Pr6N H" pitchFamily="18" charset="-128"/>
                <a:ea typeface="Kozuka Mincho Pr6N H" pitchFamily="18" charset="-128"/>
              </a:rPr>
              <a:t>×34</a:t>
            </a:r>
            <a:r>
              <a:rPr lang="zh-CN" altLang="en-US" sz="2000" dirty="0">
                <a:latin typeface="Kozuka Mincho Pr6N H" pitchFamily="18" charset="-128"/>
                <a:ea typeface="Kozuka Mincho Pr6N H" pitchFamily="18" charset="-128"/>
              </a:rPr>
              <a:t>㎝</a:t>
            </a:r>
            <a:r>
              <a:rPr lang="en-US" sz="2000" dirty="0">
                <a:latin typeface="Kozuka Mincho Pr6N H" pitchFamily="18" charset="-128"/>
                <a:ea typeface="Kozuka Mincho Pr6N H" pitchFamily="18" charset="-128"/>
              </a:rPr>
              <a:t>×27</a:t>
            </a:r>
            <a:r>
              <a:rPr lang="zh-CN" altLang="en-US" sz="2000" dirty="0">
                <a:latin typeface="Kozuka Mincho Pr6N H" pitchFamily="18" charset="-128"/>
                <a:ea typeface="Kozuka Mincho Pr6N H" pitchFamily="18" charset="-128"/>
              </a:rPr>
              <a:t>㎝</a:t>
            </a:r>
            <a:endParaRPr lang="en-US" sz="2000" dirty="0">
              <a:latin typeface="Kozuka Mincho Pr6N H" pitchFamily="18" charset="-128"/>
              <a:ea typeface="Kozuka Mincho Pr6N H" pitchFamily="18" charset="-128"/>
            </a:endParaRPr>
          </a:p>
        </p:txBody>
      </p:sp>
      <p:sp>
        <p:nvSpPr>
          <p:cNvPr id="5" name="Text Placeholder 4"/>
          <p:cNvSpPr>
            <a:spLocks noGrp="1"/>
          </p:cNvSpPr>
          <p:nvPr>
            <p:ph type="body" sz="quarter" idx="3"/>
          </p:nvPr>
        </p:nvSpPr>
        <p:spPr>
          <a:xfrm>
            <a:off x="5029200" y="1535113"/>
            <a:ext cx="3276600" cy="639762"/>
          </a:xfrm>
        </p:spPr>
        <p:txBody>
          <a:bodyPr>
            <a:normAutofit lnSpcReduction="10000"/>
          </a:bodyPr>
          <a:lstStyle/>
          <a:p>
            <a:r>
              <a:rPr lang="ja-JP" altLang="en-US" sz="1800" dirty="0">
                <a:latin typeface="Kozuka Mincho Pr6N H" pitchFamily="18" charset="-128"/>
                <a:ea typeface="Kozuka Mincho Pr6N H" pitchFamily="18" charset="-128"/>
              </a:rPr>
              <a:t>スタ</a:t>
            </a:r>
            <a:r>
              <a:rPr lang="ja-JP" altLang="en-US" sz="1800" dirty="0" smtClean="0">
                <a:latin typeface="Kozuka Mincho Pr6N H" pitchFamily="18" charset="-128"/>
                <a:ea typeface="Kozuka Mincho Pr6N H" pitchFamily="18" charset="-128"/>
              </a:rPr>
              <a:t>ー</a:t>
            </a:r>
            <a:r>
              <a:rPr lang="ja-JP" altLang="en-US" sz="1800" dirty="0">
                <a:latin typeface="Kozuka Mincho Pr6N H" pitchFamily="18" charset="-128"/>
                <a:ea typeface="Kozuka Mincho Pr6N H" pitchFamily="18" charset="-128"/>
              </a:rPr>
              <a:t>か</a:t>
            </a:r>
            <a:r>
              <a:rPr lang="ja-JP" altLang="en-US" sz="1800" dirty="0" smtClean="0">
                <a:latin typeface="Kozuka Mincho Pr6N H" pitchFamily="18" charset="-128"/>
                <a:ea typeface="Kozuka Mincho Pr6N H" pitchFamily="18" charset="-128"/>
              </a:rPr>
              <a:t>らリキャップへ</a:t>
            </a:r>
            <a:r>
              <a:rPr lang="en-US" altLang="ja-JP" sz="1800" dirty="0" smtClean="0">
                <a:latin typeface="Kozuka Mincho Pr6N H" pitchFamily="18" charset="-128"/>
                <a:ea typeface="Kozuka Mincho Pr6N H" pitchFamily="18" charset="-128"/>
              </a:rPr>
              <a:t>, </a:t>
            </a:r>
            <a:br>
              <a:rPr lang="en-US" altLang="ja-JP" sz="1800" dirty="0" smtClean="0">
                <a:latin typeface="Kozuka Mincho Pr6N H" pitchFamily="18" charset="-128"/>
                <a:ea typeface="Kozuka Mincho Pr6N H" pitchFamily="18" charset="-128"/>
              </a:rPr>
            </a:br>
            <a:r>
              <a:rPr lang="en-US" sz="1800" dirty="0" smtClean="0">
                <a:latin typeface="Kozuka Mincho Pr6N H" pitchFamily="18" charset="-128"/>
                <a:ea typeface="Kozuka Mincho Pr6N H" pitchFamily="18" charset="-128"/>
              </a:rPr>
              <a:t>15-1/4</a:t>
            </a:r>
            <a:r>
              <a:rPr lang="en-US" sz="1800" dirty="0">
                <a:latin typeface="Kozuka Mincho Pr6N H" pitchFamily="18" charset="-128"/>
                <a:ea typeface="Kozuka Mincho Pr6N H" pitchFamily="18" charset="-128"/>
              </a:rPr>
              <a:t>” x 10-1/4” x 5</a:t>
            </a:r>
            <a:r>
              <a:rPr lang="en-US" sz="1800" dirty="0" smtClean="0">
                <a:latin typeface="Kozuka Mincho Pr6N H" pitchFamily="18" charset="-128"/>
                <a:ea typeface="Kozuka Mincho Pr6N H" pitchFamily="18" charset="-128"/>
              </a:rPr>
              <a:t>”</a:t>
            </a:r>
            <a:endParaRPr lang="en-US" sz="1800" dirty="0">
              <a:latin typeface="Kozuka Mincho Pr6N H" pitchFamily="18" charset="-128"/>
              <a:ea typeface="Kozuka Mincho Pr6N H" pitchFamily="18" charset="-128"/>
            </a:endParaRPr>
          </a:p>
        </p:txBody>
      </p:sp>
      <p:pic>
        <p:nvPicPr>
          <p:cNvPr id="14338"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035641" y="2174875"/>
            <a:ext cx="3260543" cy="361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3695061"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841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Kozuka Mincho Pro M" pitchFamily="18" charset="-128"/>
                <a:ea typeface="Kozuka Mincho Pro M" pitchFamily="18" charset="-128"/>
              </a:rPr>
              <a:t>牧野守氏の</a:t>
            </a:r>
            <a:r>
              <a:rPr lang="ja-JP" altLang="en-US" dirty="0">
                <a:latin typeface="Kozuka Mincho Pro M" pitchFamily="18" charset="-128"/>
                <a:ea typeface="Kozuka Mincho Pro M" pitchFamily="18" charset="-128"/>
              </a:rPr>
              <a:t>映画史</a:t>
            </a:r>
            <a:r>
              <a:rPr lang="ja-JP" altLang="en-US" dirty="0" smtClean="0">
                <a:latin typeface="Kozuka Mincho Pro M" pitchFamily="18" charset="-128"/>
                <a:ea typeface="Kozuka Mincho Pro M" pitchFamily="18" charset="-128"/>
              </a:rPr>
              <a:t>哲学</a:t>
            </a:r>
            <a:endParaRPr lang="en-US" dirty="0">
              <a:latin typeface="Kozuka Mincho Pro M" pitchFamily="18" charset="-128"/>
              <a:ea typeface="Kozuka Mincho Pro M" pitchFamily="18" charset="-128"/>
            </a:endParaRPr>
          </a:p>
        </p:txBody>
      </p:sp>
      <p:sp>
        <p:nvSpPr>
          <p:cNvPr id="3" name="Content Placeholder 2"/>
          <p:cNvSpPr>
            <a:spLocks noGrp="1"/>
          </p:cNvSpPr>
          <p:nvPr>
            <p:ph sz="half" idx="1"/>
          </p:nvPr>
        </p:nvSpPr>
        <p:spPr/>
        <p:txBody>
          <a:bodyPr/>
          <a:lstStyle/>
          <a:p>
            <a:pPr marL="0" indent="0">
              <a:buNone/>
            </a:pPr>
            <a:r>
              <a:rPr lang="ja-JP" altLang="en-US" sz="3200" dirty="0">
                <a:latin typeface="Kozuka Mincho Pro M" pitchFamily="18" charset="-128"/>
                <a:ea typeface="Kozuka Mincho Pro M" pitchFamily="18" charset="-128"/>
              </a:rPr>
              <a:t>「映画史の構築には、まず資料の収集が必要であり、資料を収集していくために、資料をつくった先輩たちの問題意識を学び、収集を方向づけていく方法がとられた。」</a:t>
            </a:r>
            <a:endParaRPr lang="en-US" sz="3200" dirty="0">
              <a:latin typeface="Kozuka Mincho Pro M" pitchFamily="18" charset="-128"/>
              <a:ea typeface="Kozuka Mincho Pro M" pitchFamily="18" charset="-128"/>
            </a:endParaRPr>
          </a:p>
          <a:p>
            <a:pPr marL="0" indent="0">
              <a:buNone/>
            </a:pPr>
            <a:endParaRPr lang="en-US" dirty="0"/>
          </a:p>
        </p:txBody>
      </p:sp>
      <p:pic>
        <p:nvPicPr>
          <p:cNvPr id="174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28800"/>
            <a:ext cx="4038600" cy="343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3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Kozuka Mincho Pro M" pitchFamily="18" charset="-128"/>
                <a:ea typeface="Kozuka Mincho Pro M" pitchFamily="18" charset="-128"/>
              </a:rPr>
              <a:t>プロセス統計</a:t>
            </a:r>
            <a:endParaRPr lang="en-US" dirty="0">
              <a:latin typeface="Kozuka Mincho Pro M" pitchFamily="18" charset="-128"/>
              <a:ea typeface="Kozuka Mincho Pro M" pitchFamily="18" charset="-128"/>
            </a:endParaRPr>
          </a:p>
        </p:txBody>
      </p:sp>
      <p:sp>
        <p:nvSpPr>
          <p:cNvPr id="3" name="Content Placeholder 2"/>
          <p:cNvSpPr>
            <a:spLocks noGrp="1"/>
          </p:cNvSpPr>
          <p:nvPr>
            <p:ph idx="1"/>
          </p:nvPr>
        </p:nvSpPr>
        <p:spPr/>
        <p:txBody>
          <a:bodyPr/>
          <a:lstStyle/>
          <a:p>
            <a:pPr marL="0" indent="0">
              <a:buNone/>
            </a:pPr>
            <a:r>
              <a:rPr lang="en-US" altLang="ja-JP" dirty="0">
                <a:latin typeface="Kozuka Mincho Pro M" pitchFamily="18" charset="-128"/>
                <a:ea typeface="Kozuka Mincho Pro M" pitchFamily="18" charset="-128"/>
              </a:rPr>
              <a:t/>
            </a:r>
            <a:br>
              <a:rPr lang="en-US" altLang="ja-JP" dirty="0">
                <a:latin typeface="Kozuka Mincho Pro M" pitchFamily="18" charset="-128"/>
                <a:ea typeface="Kozuka Mincho Pro M" pitchFamily="18" charset="-128"/>
              </a:rPr>
            </a:br>
            <a:r>
              <a:rPr lang="ja-JP" altLang="en-US" dirty="0" smtClean="0">
                <a:latin typeface="Kozuka Mincho Pro M" pitchFamily="18" charset="-128"/>
                <a:ea typeface="Kozuka Mincho Pro M" pitchFamily="18" charset="-128"/>
              </a:rPr>
              <a:t>資料全体</a:t>
            </a:r>
            <a:r>
              <a:rPr lang="ja-JP" altLang="en-US" dirty="0">
                <a:latin typeface="Kozuka Mincho Pro M" pitchFamily="18" charset="-128"/>
                <a:ea typeface="Kozuka Mincho Pro M" pitchFamily="18" charset="-128"/>
              </a:rPr>
              <a:t>の</a:t>
            </a:r>
            <a:r>
              <a:rPr lang="en-US" altLang="ja-JP" dirty="0" smtClean="0">
                <a:latin typeface="Kozuka Mincho Pro M" pitchFamily="18" charset="-128"/>
                <a:ea typeface="Kozuka Mincho Pro M" pitchFamily="18" charset="-128"/>
              </a:rPr>
              <a:t>34</a:t>
            </a:r>
            <a:r>
              <a:rPr lang="ja-JP" altLang="en-US" dirty="0" smtClean="0">
                <a:latin typeface="Kozuka Mincho Pro M" pitchFamily="18" charset="-128"/>
                <a:ea typeface="Kozuka Mincho Pro M" pitchFamily="18" charset="-128"/>
              </a:rPr>
              <a:t>％をプ</a:t>
            </a:r>
            <a:r>
              <a:rPr lang="ja-JP" altLang="en-US" dirty="0">
                <a:latin typeface="Kozuka Mincho Pro M" pitchFamily="18" charset="-128"/>
                <a:ea typeface="Kozuka Mincho Pro M" pitchFamily="18" charset="-128"/>
              </a:rPr>
              <a:t>ロセ</a:t>
            </a:r>
            <a:r>
              <a:rPr lang="ja-JP" altLang="en-US" dirty="0" smtClean="0">
                <a:latin typeface="Kozuka Mincho Pro M" pitchFamily="18" charset="-128"/>
                <a:ea typeface="Kozuka Mincho Pro M" pitchFamily="18" charset="-128"/>
              </a:rPr>
              <a:t>ス</a:t>
            </a:r>
            <a:r>
              <a:rPr lang="ja-JP" altLang="en-US" dirty="0">
                <a:latin typeface="Kozuka Mincho Pro M" pitchFamily="18" charset="-128"/>
                <a:ea typeface="Kozuka Mincho Pro M" pitchFamily="18" charset="-128"/>
              </a:rPr>
              <a:t>済</a:t>
            </a:r>
            <a:r>
              <a:rPr lang="ja-JP" altLang="en-US" dirty="0" smtClean="0">
                <a:latin typeface="Kozuka Mincho Pro M" pitchFamily="18" charset="-128"/>
                <a:ea typeface="Kozuka Mincho Pro M" pitchFamily="18" charset="-128"/>
              </a:rPr>
              <a:t>み（</a:t>
            </a:r>
            <a:r>
              <a:rPr lang="en-US" altLang="ja-JP" dirty="0" smtClean="0">
                <a:latin typeface="Kozuka Mincho Pro M" pitchFamily="18" charset="-128"/>
                <a:ea typeface="Kozuka Mincho Pro M" pitchFamily="18" charset="-128"/>
              </a:rPr>
              <a:t>304</a:t>
            </a:r>
            <a:r>
              <a:rPr lang="ja-JP" altLang="en-US" dirty="0" smtClean="0">
                <a:latin typeface="Kozuka Mincho Pro M" pitchFamily="18" charset="-128"/>
                <a:ea typeface="Kozuka Mincho Pro M" pitchFamily="18" charset="-128"/>
              </a:rPr>
              <a:t>箱）</a:t>
            </a:r>
            <a:r>
              <a:rPr lang="en-US" dirty="0">
                <a:latin typeface="Kozuka Mincho Pro M" pitchFamily="18" charset="-128"/>
                <a:ea typeface="Kozuka Mincho Pro M" pitchFamily="18" charset="-128"/>
              </a:rPr>
              <a:t/>
            </a:r>
            <a:br>
              <a:rPr lang="en-US" dirty="0">
                <a:latin typeface="Kozuka Mincho Pro M" pitchFamily="18" charset="-128"/>
                <a:ea typeface="Kozuka Mincho Pro M" pitchFamily="18" charset="-128"/>
              </a:rPr>
            </a:br>
            <a:r>
              <a:rPr lang="en-US" dirty="0" smtClean="0">
                <a:latin typeface="Kozuka Mincho Pro M" pitchFamily="18" charset="-128"/>
                <a:ea typeface="Kozuka Mincho Pro M" pitchFamily="18" charset="-128"/>
              </a:rPr>
              <a:t/>
            </a:r>
            <a:br>
              <a:rPr lang="en-US" dirty="0" smtClean="0">
                <a:latin typeface="Kozuka Mincho Pro M" pitchFamily="18" charset="-128"/>
                <a:ea typeface="Kozuka Mincho Pro M" pitchFamily="18" charset="-128"/>
              </a:rPr>
            </a:br>
            <a:r>
              <a:rPr lang="ja-JP" altLang="en-US" dirty="0">
                <a:latin typeface="Kozuka Mincho Pro M" pitchFamily="18" charset="-128"/>
                <a:ea typeface="Kozuka Mincho Pro M" pitchFamily="18" charset="-128"/>
              </a:rPr>
              <a:t>また、</a:t>
            </a:r>
            <a:r>
              <a:rPr lang="en-US" altLang="ja-JP" dirty="0" smtClean="0">
                <a:latin typeface="Kozuka Mincho Pro M" pitchFamily="18" charset="-128"/>
                <a:ea typeface="Kozuka Mincho Pro M" pitchFamily="18" charset="-128"/>
              </a:rPr>
              <a:t>217</a:t>
            </a:r>
            <a:r>
              <a:rPr lang="ja-JP" altLang="en-US" dirty="0" smtClean="0">
                <a:latin typeface="Kozuka Mincho Pro M" pitchFamily="18" charset="-128"/>
                <a:ea typeface="Kozuka Mincho Pro M" pitchFamily="18" charset="-128"/>
              </a:rPr>
              <a:t>箱</a:t>
            </a:r>
            <a:r>
              <a:rPr lang="ja-JP" altLang="en-US" dirty="0">
                <a:latin typeface="Kozuka Mincho Pro M" pitchFamily="18" charset="-128"/>
                <a:ea typeface="Kozuka Mincho Pro M" pitchFamily="18" charset="-128"/>
              </a:rPr>
              <a:t>の内</a:t>
            </a:r>
            <a:r>
              <a:rPr lang="ja-JP" altLang="en-US" dirty="0" smtClean="0">
                <a:latin typeface="Kozuka Mincho Pro M" pitchFamily="18" charset="-128"/>
                <a:ea typeface="Kozuka Mincho Pro M" pitchFamily="18" charset="-128"/>
              </a:rPr>
              <a:t>容</a:t>
            </a:r>
            <a:r>
              <a:rPr lang="ja-JP" altLang="en-US" dirty="0">
                <a:latin typeface="Kozuka Mincho Pro M" pitchFamily="18" charset="-128"/>
                <a:ea typeface="Kozuka Mincho Pro M" pitchFamily="18" charset="-128"/>
              </a:rPr>
              <a:t>を</a:t>
            </a:r>
            <a:r>
              <a:rPr lang="en-US" dirty="0" smtClean="0">
                <a:latin typeface="Kozuka Mincho Pro M" pitchFamily="18" charset="-128"/>
                <a:ea typeface="Kozuka Mincho Pro M" pitchFamily="18" charset="-128"/>
              </a:rPr>
              <a:t>RECAP</a:t>
            </a:r>
            <a:r>
              <a:rPr lang="ja-JP" altLang="en-US" dirty="0" smtClean="0">
                <a:latin typeface="Kozuka Mincho Pro M" pitchFamily="18" charset="-128"/>
                <a:ea typeface="Kozuka Mincho Pro M" pitchFamily="18" charset="-128"/>
              </a:rPr>
              <a:t>で</a:t>
            </a:r>
            <a:r>
              <a:rPr lang="ja-JP" altLang="en-US" dirty="0">
                <a:latin typeface="Kozuka Mincho Pro M" pitchFamily="18" charset="-128"/>
                <a:ea typeface="Kozuka Mincho Pro M" pitchFamily="18" charset="-128"/>
              </a:rPr>
              <a:t>確認済</a:t>
            </a:r>
            <a:r>
              <a:rPr lang="ja-JP" altLang="en-US" dirty="0" smtClean="0">
                <a:latin typeface="Kozuka Mincho Pro M" pitchFamily="18" charset="-128"/>
                <a:ea typeface="Kozuka Mincho Pro M" pitchFamily="18" charset="-128"/>
              </a:rPr>
              <a:t>み</a:t>
            </a:r>
            <a:r>
              <a:rPr lang="en-US" dirty="0">
                <a:latin typeface="Kozuka Mincho Pro M" pitchFamily="18" charset="-128"/>
                <a:ea typeface="Kozuka Mincho Pro M" pitchFamily="18" charset="-128"/>
              </a:rPr>
              <a:t/>
            </a:r>
            <a:br>
              <a:rPr lang="en-US" dirty="0">
                <a:latin typeface="Kozuka Mincho Pro M" pitchFamily="18" charset="-128"/>
                <a:ea typeface="Kozuka Mincho Pro M" pitchFamily="18" charset="-128"/>
              </a:rPr>
            </a:br>
            <a:r>
              <a:rPr lang="en-US" dirty="0" smtClean="0">
                <a:latin typeface="Kozuka Mincho Pro M" pitchFamily="18" charset="-128"/>
                <a:ea typeface="Kozuka Mincho Pro M" pitchFamily="18" charset="-128"/>
              </a:rPr>
              <a:t/>
            </a:r>
            <a:br>
              <a:rPr lang="en-US" dirty="0" smtClean="0">
                <a:latin typeface="Kozuka Mincho Pro M" pitchFamily="18" charset="-128"/>
                <a:ea typeface="Kozuka Mincho Pro M" pitchFamily="18" charset="-128"/>
              </a:rPr>
            </a:br>
            <a:r>
              <a:rPr lang="ja-JP" altLang="en-US" dirty="0" smtClean="0">
                <a:latin typeface="Kozuka Mincho Pro M" pitchFamily="18" charset="-128"/>
                <a:ea typeface="Kozuka Mincho Pro M" pitchFamily="18" charset="-128"/>
              </a:rPr>
              <a:t>残り</a:t>
            </a:r>
            <a:r>
              <a:rPr lang="en-US" altLang="ja-JP" dirty="0" smtClean="0">
                <a:latin typeface="Kozuka Mincho Pro M" pitchFamily="18" charset="-128"/>
                <a:ea typeface="Kozuka Mincho Pro M" pitchFamily="18" charset="-128"/>
              </a:rPr>
              <a:t>64</a:t>
            </a:r>
            <a:r>
              <a:rPr lang="ja-JP" altLang="en-US" dirty="0" smtClean="0">
                <a:latin typeface="Kozuka Mincho Pro M" pitchFamily="18" charset="-128"/>
                <a:ea typeface="Kozuka Mincho Pro M" pitchFamily="18" charset="-128"/>
              </a:rPr>
              <a:t>％のうち、その多くが本であると、考えられるため、今後のプ</a:t>
            </a:r>
            <a:r>
              <a:rPr lang="ja-JP" altLang="en-US" dirty="0">
                <a:latin typeface="Kozuka Mincho Pro M" pitchFamily="18" charset="-128"/>
                <a:ea typeface="Kozuka Mincho Pro M" pitchFamily="18" charset="-128"/>
              </a:rPr>
              <a:t>ロセ</a:t>
            </a:r>
            <a:r>
              <a:rPr lang="ja-JP" altLang="en-US" dirty="0" smtClean="0">
                <a:latin typeface="Kozuka Mincho Pro M" pitchFamily="18" charset="-128"/>
                <a:ea typeface="Kozuka Mincho Pro M" pitchFamily="18" charset="-128"/>
              </a:rPr>
              <a:t>スが速なる予定　</a:t>
            </a:r>
            <a:endParaRPr lang="en-US" dirty="0">
              <a:latin typeface="Kozuka Mincho Pro M" pitchFamily="18" charset="-128"/>
              <a:ea typeface="Kozuka Mincho Pro M" pitchFamily="18" charset="-128"/>
            </a:endParaRPr>
          </a:p>
        </p:txBody>
      </p:sp>
    </p:spTree>
    <p:extLst>
      <p:ext uri="{BB962C8B-B14F-4D97-AF65-F5344CB8AC3E}">
        <p14:creationId xmlns:p14="http://schemas.microsoft.com/office/powerpoint/2010/main" val="192112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rmAutofit/>
          </a:bodyPr>
          <a:lstStyle/>
          <a:p>
            <a:r>
              <a:rPr lang="ja-JP" altLang="en-US" dirty="0">
                <a:latin typeface="Kozuka Mincho Pro M" pitchFamily="18" charset="-128"/>
                <a:ea typeface="Kozuka Mincho Pro M" pitchFamily="18" charset="-128"/>
              </a:rPr>
              <a:t>牧野コレクションの</a:t>
            </a:r>
            <a:r>
              <a:rPr lang="ja-JP" altLang="en-US" dirty="0" smtClean="0">
                <a:latin typeface="Kozuka Mincho Pro M" pitchFamily="18" charset="-128"/>
                <a:ea typeface="Kozuka Mincho Pro M" pitchFamily="18" charset="-128"/>
              </a:rPr>
              <a:t>本</a:t>
            </a:r>
            <a:r>
              <a:rPr lang="en-US" dirty="0"/>
              <a:t/>
            </a:r>
            <a:br>
              <a:rPr lang="en-US" dirty="0"/>
            </a:br>
            <a:endParaRPr lang="en-US" dirty="0"/>
          </a:p>
        </p:txBody>
      </p:sp>
      <p:sp>
        <p:nvSpPr>
          <p:cNvPr id="3" name="Vertical Text Placeholder 2"/>
          <p:cNvSpPr>
            <a:spLocks noGrp="1"/>
          </p:cNvSpPr>
          <p:nvPr>
            <p:ph type="body" orient="vert" idx="1"/>
          </p:nvPr>
        </p:nvSpPr>
        <p:spPr/>
        <p:txBody>
          <a:bodyPr/>
          <a:lstStyle/>
          <a:p>
            <a:endParaRPr lang="en-US" dirty="0"/>
          </a:p>
        </p:txBody>
      </p:sp>
      <p:pic>
        <p:nvPicPr>
          <p:cNvPr id="3074" name="Picture 2" descr="P:\Makino Archive Photos\monographs to be catalog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57912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160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1143000"/>
          </a:xfrm>
        </p:spPr>
        <p:txBody>
          <a:bodyPr>
            <a:normAutofit fontScale="90000"/>
          </a:bodyPr>
          <a:lstStyle/>
          <a:p>
            <a:r>
              <a:rPr lang="en-US" altLang="ja-JP" sz="2000" dirty="0" smtClean="0">
                <a:latin typeface="Kozuka Mincho Pro M" pitchFamily="18" charset="-128"/>
                <a:ea typeface="Kozuka Mincho Pro M" pitchFamily="18" charset="-128"/>
              </a:rPr>
              <a:t/>
            </a:r>
            <a:br>
              <a:rPr lang="en-US" altLang="ja-JP" sz="2000" dirty="0" smtClean="0">
                <a:latin typeface="Kozuka Mincho Pro M" pitchFamily="18" charset="-128"/>
                <a:ea typeface="Kozuka Mincho Pro M" pitchFamily="18" charset="-128"/>
              </a:rPr>
            </a:br>
            <a:r>
              <a:rPr lang="en-US" altLang="ja-JP" sz="2000" dirty="0">
                <a:latin typeface="Kozuka Mincho Pro M" pitchFamily="18" charset="-128"/>
                <a:ea typeface="Kozuka Mincho Pro M" pitchFamily="18" charset="-128"/>
              </a:rPr>
              <a:t/>
            </a:r>
            <a:br>
              <a:rPr lang="en-US" altLang="ja-JP" sz="2000" dirty="0">
                <a:latin typeface="Kozuka Mincho Pro M" pitchFamily="18" charset="-128"/>
                <a:ea typeface="Kozuka Mincho Pro M" pitchFamily="18" charset="-128"/>
              </a:rPr>
            </a:br>
            <a:r>
              <a:rPr lang="ja-JP" altLang="en-US" sz="2700" dirty="0" smtClean="0">
                <a:latin typeface="Kozuka Mincho Pro M" pitchFamily="18" charset="-128"/>
                <a:ea typeface="Kozuka Mincho Pro M" pitchFamily="18" charset="-128"/>
              </a:rPr>
              <a:t>牧野コレクションはオ</a:t>
            </a:r>
            <a:r>
              <a:rPr lang="ja-JP" altLang="en-US" sz="2700" dirty="0">
                <a:latin typeface="Kozuka Mincho Pro M" pitchFamily="18" charset="-128"/>
                <a:ea typeface="Kozuka Mincho Pro M" pitchFamily="18" charset="-128"/>
              </a:rPr>
              <a:t>ンライン目録 </a:t>
            </a:r>
            <a:r>
              <a:rPr lang="en-US" sz="2700" dirty="0">
                <a:latin typeface="Kozuka Mincho Pro M" pitchFamily="18" charset="-128"/>
                <a:ea typeface="Kozuka Mincho Pro M" pitchFamily="18" charset="-128"/>
              </a:rPr>
              <a:t>(CLIO)</a:t>
            </a:r>
            <a:r>
              <a:rPr lang="ja-JP" altLang="en-US" sz="2700" dirty="0" smtClean="0">
                <a:latin typeface="Kozuka Mincho Pro M" pitchFamily="18" charset="-128"/>
                <a:ea typeface="Kozuka Mincho Pro M" pitchFamily="18" charset="-128"/>
              </a:rPr>
              <a:t>に登録され、近い将来、研</a:t>
            </a:r>
            <a:r>
              <a:rPr lang="ja-JP" altLang="en-US" sz="2700" dirty="0">
                <a:latin typeface="Kozuka Mincho Pro M" pitchFamily="18" charset="-128"/>
                <a:ea typeface="Kozuka Mincho Pro M" pitchFamily="18" charset="-128"/>
              </a:rPr>
              <a:t>究者は自分</a:t>
            </a:r>
            <a:r>
              <a:rPr lang="ja-JP" altLang="en-US" sz="2700" dirty="0" smtClean="0">
                <a:latin typeface="Kozuka Mincho Pro M" pitchFamily="18" charset="-128"/>
                <a:ea typeface="Kozuka Mincho Pro M" pitchFamily="18" charset="-128"/>
              </a:rPr>
              <a:t>で貸し出しの申請ができる予定。</a:t>
            </a:r>
            <a:r>
              <a:rPr lang="en-US" sz="3600" dirty="0">
                <a:latin typeface="Kozuka Mincho Pro M" pitchFamily="18" charset="-128"/>
                <a:ea typeface="Kozuka Mincho Pro M" pitchFamily="18" charset="-128"/>
              </a:rPr>
              <a:t/>
            </a:r>
            <a:br>
              <a:rPr lang="en-US" sz="3600" dirty="0">
                <a:latin typeface="Kozuka Mincho Pro M" pitchFamily="18" charset="-128"/>
                <a:ea typeface="Kozuka Mincho Pro M" pitchFamily="18" charset="-128"/>
              </a:rPr>
            </a:br>
            <a:endParaRPr lang="en-US" sz="3600" dirty="0">
              <a:latin typeface="Kozuka Mincho Pro M" pitchFamily="18" charset="-128"/>
              <a:ea typeface="Kozuka Mincho Pro M" pitchFamily="18" charset="-128"/>
            </a:endParaRPr>
          </a:p>
        </p:txBody>
      </p:sp>
      <p:sp>
        <p:nvSpPr>
          <p:cNvPr id="3" name="Content Placeholder 2"/>
          <p:cNvSpPr>
            <a:spLocks noGrp="1"/>
          </p:cNvSpPr>
          <p:nvPr>
            <p:ph idx="1"/>
          </p:nvPr>
        </p:nvSpPr>
        <p:spPr>
          <a:xfrm>
            <a:off x="457200" y="1447800"/>
            <a:ext cx="8229600" cy="4678363"/>
          </a:xfrm>
        </p:spPr>
        <p:txBody>
          <a:bodyPr/>
          <a:lstStyle/>
          <a:p>
            <a:pPr marL="0" indent="0">
              <a:buNone/>
            </a:pPr>
            <a:endParaRPr lang="en-US" dirty="0"/>
          </a:p>
        </p:txBody>
      </p:sp>
      <p:pic>
        <p:nvPicPr>
          <p:cNvPr id="4" name="Picture 3" descr="CLIO Basic Search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8305800" cy="5105400"/>
          </a:xfrm>
          <a:prstGeom prst="rect">
            <a:avLst/>
          </a:prstGeom>
        </p:spPr>
      </p:pic>
    </p:spTree>
    <p:extLst>
      <p:ext uri="{BB962C8B-B14F-4D97-AF65-F5344CB8AC3E}">
        <p14:creationId xmlns:p14="http://schemas.microsoft.com/office/powerpoint/2010/main" val="1542108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486400" cy="795338"/>
          </a:xfrm>
        </p:spPr>
        <p:txBody>
          <a:bodyPr>
            <a:noAutofit/>
          </a:bodyPr>
          <a:lstStyle/>
          <a:p>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en-US" altLang="ja-JP" sz="2400" dirty="0">
                <a:latin typeface="Kozuka Mincho Pro M" pitchFamily="18" charset="-128"/>
                <a:ea typeface="Kozuka Mincho Pro M" pitchFamily="18" charset="-128"/>
              </a:rPr>
              <a:t/>
            </a:r>
            <a:br>
              <a:rPr lang="en-US" altLang="ja-JP" sz="2400" dirty="0">
                <a:latin typeface="Kozuka Mincho Pro M" pitchFamily="18" charset="-128"/>
                <a:ea typeface="Kozuka Mincho Pro M" pitchFamily="18" charset="-128"/>
              </a:rPr>
            </a:b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en-US" altLang="ja-JP" sz="2400" dirty="0">
                <a:latin typeface="Kozuka Mincho Pro M" pitchFamily="18" charset="-128"/>
                <a:ea typeface="Kozuka Mincho Pro M" pitchFamily="18" charset="-128"/>
              </a:rPr>
              <a:t/>
            </a:r>
            <a:br>
              <a:rPr lang="en-US" altLang="ja-JP" sz="2400" dirty="0">
                <a:latin typeface="Kozuka Mincho Pro M" pitchFamily="18" charset="-128"/>
                <a:ea typeface="Kozuka Mincho Pro M" pitchFamily="18" charset="-128"/>
              </a:rPr>
            </a:b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en-US" altLang="ja-JP" sz="2400" dirty="0">
                <a:latin typeface="Kozuka Mincho Pro M" pitchFamily="18" charset="-128"/>
                <a:ea typeface="Kozuka Mincho Pro M" pitchFamily="18" charset="-128"/>
              </a:rPr>
              <a:t/>
            </a:r>
            <a:br>
              <a:rPr lang="en-US" altLang="ja-JP" sz="2400" dirty="0">
                <a:latin typeface="Kozuka Mincho Pro M" pitchFamily="18" charset="-128"/>
                <a:ea typeface="Kozuka Mincho Pro M" pitchFamily="18" charset="-128"/>
              </a:rPr>
            </a:b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ja-JP" altLang="en-US" sz="2400" dirty="0" smtClean="0">
                <a:latin typeface="Kozuka Mincho Pro M" pitchFamily="18" charset="-128"/>
                <a:ea typeface="Kozuka Mincho Pro M" pitchFamily="18" charset="-128"/>
              </a:rPr>
              <a:t>「シ</a:t>
            </a:r>
            <a:r>
              <a:rPr lang="ja-JP" altLang="en-US" sz="2400" dirty="0">
                <a:latin typeface="Kozuka Mincho Pro M" pitchFamily="18" charset="-128"/>
                <a:ea typeface="Kozuka Mincho Pro M" pitchFamily="18" charset="-128"/>
              </a:rPr>
              <a:t>ネマの</a:t>
            </a:r>
            <a:r>
              <a:rPr lang="en-US" altLang="ja-JP" sz="2400" dirty="0">
                <a:latin typeface="Kozuka Mincho Pro M" pitchFamily="18" charset="-128"/>
                <a:ea typeface="Kozuka Mincho Pro M" pitchFamily="18" charset="-128"/>
              </a:rPr>
              <a:t>ABC </a:t>
            </a:r>
            <a:r>
              <a:rPr lang="en-US" altLang="ja-JP" sz="2400" dirty="0" smtClean="0">
                <a:latin typeface="Kozuka Mincho Pro M" pitchFamily="18" charset="-128"/>
                <a:ea typeface="Kozuka Mincho Pro M" pitchFamily="18" charset="-128"/>
              </a:rPr>
              <a:t>』</a:t>
            </a:r>
            <a:r>
              <a:rPr lang="ja-JP" altLang="en-US" sz="2400" dirty="0" smtClean="0">
                <a:latin typeface="Kozuka Mincho Pro M" pitchFamily="18" charset="-128"/>
                <a:ea typeface="Kozuka Mincho Pro M" pitchFamily="18" charset="-128"/>
              </a:rPr>
              <a:t>　</a:t>
            </a:r>
            <a:r>
              <a:rPr lang="en-US" sz="2400" i="1" dirty="0">
                <a:latin typeface="Kozuka Mincho Pro M" pitchFamily="18" charset="-128"/>
                <a:ea typeface="Kozuka Mincho Pro M" pitchFamily="18" charset="-128"/>
              </a:rPr>
              <a:t>ABC du </a:t>
            </a:r>
            <a:r>
              <a:rPr lang="en-US" sz="2400" i="1" dirty="0" err="1">
                <a:latin typeface="Kozuka Mincho Pro M" pitchFamily="18" charset="-128"/>
                <a:ea typeface="Kozuka Mincho Pro M" pitchFamily="18" charset="-128"/>
              </a:rPr>
              <a:t>Cinéma</a:t>
            </a:r>
            <a:r>
              <a:rPr lang="en-US" sz="2400" i="1" dirty="0">
                <a:latin typeface="Kozuka Mincho Pro M" pitchFamily="18" charset="-128"/>
                <a:ea typeface="Kozuka Mincho Pro M" pitchFamily="18" charset="-128"/>
              </a:rPr>
              <a:t/>
            </a:r>
            <a:br>
              <a:rPr lang="en-US" sz="2400" i="1" dirty="0">
                <a:latin typeface="Kozuka Mincho Pro M" pitchFamily="18" charset="-128"/>
                <a:ea typeface="Kozuka Mincho Pro M" pitchFamily="18" charset="-128"/>
              </a:rPr>
            </a:br>
            <a:endParaRPr lang="en-US" sz="2400" i="1"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685800" y="5181600"/>
            <a:ext cx="7696200" cy="1524000"/>
          </a:xfrm>
        </p:spPr>
        <p:txBody>
          <a:bodyPr>
            <a:noAutofit/>
          </a:bodyPr>
          <a:lstStyle/>
          <a:p>
            <a:r>
              <a:rPr lang="en-US" altLang="ja-JP" sz="2400" dirty="0" smtClean="0">
                <a:latin typeface="Kozuka Mincho Pro M" pitchFamily="18" charset="-128"/>
                <a:ea typeface="Kozuka Mincho Pro M" pitchFamily="18" charset="-128"/>
              </a:rPr>
              <a:t>Autographed books remain in the Makino archive and will not be cataloged separately for the stacks. </a:t>
            </a:r>
            <a:r>
              <a:rPr lang="ja-JP" altLang="en-US" sz="2400" dirty="0" smtClean="0">
                <a:latin typeface="Kozuka Mincho Pro M" pitchFamily="18" charset="-128"/>
                <a:ea typeface="Kozuka Mincho Pro M" pitchFamily="18" charset="-128"/>
              </a:rPr>
              <a:t>著者である飯</a:t>
            </a:r>
            <a:r>
              <a:rPr lang="ja-JP" altLang="en-US" sz="2400" dirty="0">
                <a:latin typeface="Kozuka Mincho Pro M" pitchFamily="18" charset="-128"/>
                <a:ea typeface="Kozuka Mincho Pro M" pitchFamily="18" charset="-128"/>
              </a:rPr>
              <a:t>島</a:t>
            </a:r>
            <a:r>
              <a:rPr lang="ja-JP" altLang="en-US" sz="2400" dirty="0" smtClean="0">
                <a:latin typeface="Kozuka Mincho Pro M" pitchFamily="18" charset="-128"/>
                <a:ea typeface="Kozuka Mincho Pro M" pitchFamily="18" charset="-128"/>
              </a:rPr>
              <a:t>正氏のサイン入り本。</a:t>
            </a:r>
            <a:endParaRPr lang="en-US" sz="2400" dirty="0">
              <a:latin typeface="Kozuka Mincho Pro M" pitchFamily="18" charset="-128"/>
              <a:ea typeface="Kozuka Mincho Pro M" pitchFamily="18" charset="-128"/>
            </a:endParaRPr>
          </a:p>
        </p:txBody>
      </p:sp>
      <p:pic>
        <p:nvPicPr>
          <p:cNvPr id="19458" name="Picture 2" descr="P:\Makino Archive Photos\ABC du Cinema.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bwMode="auto">
          <a:xfrm>
            <a:off x="762000" y="304801"/>
            <a:ext cx="7848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529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400" i="1" dirty="0" err="1" smtClean="0">
                <a:latin typeface="Kozuka Mincho Pr6N H" pitchFamily="18" charset="-128"/>
                <a:ea typeface="Kozuka Mincho Pr6N H" pitchFamily="18" charset="-128"/>
              </a:rPr>
              <a:t>Chappurin</a:t>
            </a:r>
            <a:r>
              <a:rPr lang="en-US" sz="1400" i="1" dirty="0">
                <a:latin typeface="Kozuka Mincho Pr6N H" pitchFamily="18" charset="-128"/>
                <a:ea typeface="Kozuka Mincho Pr6N H" pitchFamily="18" charset="-128"/>
              </a:rPr>
              <a:t>: </a:t>
            </a:r>
            <a:r>
              <a:rPr lang="en-US" sz="1400" i="1" dirty="0" err="1">
                <a:latin typeface="Kozuka Mincho Pr6N H" pitchFamily="18" charset="-128"/>
                <a:ea typeface="Kozuka Mincho Pr6N H" pitchFamily="18" charset="-128"/>
              </a:rPr>
              <a:t>Idai</a:t>
            </a:r>
            <a:r>
              <a:rPr lang="en-US" sz="1400" i="1" dirty="0">
                <a:latin typeface="Kozuka Mincho Pr6N H" pitchFamily="18" charset="-128"/>
                <a:ea typeface="Kozuka Mincho Pr6N H" pitchFamily="18" charset="-128"/>
              </a:rPr>
              <a:t> </a:t>
            </a:r>
            <a:r>
              <a:rPr lang="en-US" sz="1400" i="1" dirty="0" err="1">
                <a:latin typeface="Kozuka Mincho Pr6N H" pitchFamily="18" charset="-128"/>
                <a:ea typeface="Kozuka Mincho Pr6N H" pitchFamily="18" charset="-128"/>
              </a:rPr>
              <a:t>na</a:t>
            </a:r>
            <a:r>
              <a:rPr lang="en-US" sz="1400" i="1" dirty="0">
                <a:latin typeface="Kozuka Mincho Pr6N H" pitchFamily="18" charset="-128"/>
                <a:ea typeface="Kozuka Mincho Pr6N H" pitchFamily="18" charset="-128"/>
              </a:rPr>
              <a:t> </a:t>
            </a:r>
            <a:r>
              <a:rPr lang="en-US" sz="1400" i="1" dirty="0" err="1">
                <a:latin typeface="Kozuka Mincho Pr6N H" pitchFamily="18" charset="-128"/>
                <a:ea typeface="Kozuka Mincho Pr6N H" pitchFamily="18" charset="-128"/>
              </a:rPr>
              <a:t>utsukushii</a:t>
            </a:r>
            <a:r>
              <a:rPr lang="en-US" sz="1400" i="1" dirty="0">
                <a:latin typeface="Kozuka Mincho Pr6N H" pitchFamily="18" charset="-128"/>
                <a:ea typeface="Kozuka Mincho Pr6N H" pitchFamily="18" charset="-128"/>
              </a:rPr>
              <a:t> </a:t>
            </a:r>
            <a:r>
              <a:rPr lang="en-US" sz="1400" i="1" dirty="0" err="1">
                <a:latin typeface="Kozuka Mincho Pr6N H" pitchFamily="18" charset="-128"/>
                <a:ea typeface="Kozuka Mincho Pr6N H" pitchFamily="18" charset="-128"/>
              </a:rPr>
              <a:t>chinmoku</a:t>
            </a:r>
            <a:r>
              <a:rPr lang="en-US" sz="1400" dirty="0">
                <a:latin typeface="Kozuka Mincho Pr6N H" pitchFamily="18" charset="-128"/>
                <a:ea typeface="Kozuka Mincho Pr6N H" pitchFamily="18" charset="-128"/>
              </a:rPr>
              <a:t>/</a:t>
            </a:r>
            <a:r>
              <a:rPr lang="ja-JP" altLang="en-US" sz="1400" i="1" dirty="0">
                <a:latin typeface="Kozuka Mincho Pr6N H" pitchFamily="18" charset="-128"/>
                <a:ea typeface="Kozuka Mincho Pr6N H" pitchFamily="18" charset="-128"/>
              </a:rPr>
              <a:t>チャップリン </a:t>
            </a:r>
            <a:r>
              <a:rPr lang="en-US" altLang="ja-JP" sz="1400" i="1" dirty="0">
                <a:latin typeface="Kozuka Mincho Pr6N H" pitchFamily="18" charset="-128"/>
                <a:ea typeface="Kozuka Mincho Pr6N H" pitchFamily="18" charset="-128"/>
              </a:rPr>
              <a:t>: </a:t>
            </a:r>
            <a:r>
              <a:rPr lang="zh-TW" altLang="en-US" sz="1400" i="1" dirty="0">
                <a:latin typeface="Kozuka Mincho Pr6N H" pitchFamily="18" charset="-128"/>
                <a:ea typeface="Kozuka Mincho Pr6N H" pitchFamily="18" charset="-128"/>
              </a:rPr>
              <a:t>偉大</a:t>
            </a:r>
            <a:r>
              <a:rPr lang="ja-JP" altLang="en-US" sz="1400" i="1" dirty="0">
                <a:latin typeface="Kozuka Mincho Pr6N H" pitchFamily="18" charset="-128"/>
                <a:ea typeface="Kozuka Mincho Pr6N H" pitchFamily="18" charset="-128"/>
              </a:rPr>
              <a:t>な</a:t>
            </a:r>
            <a:r>
              <a:rPr lang="en-US" altLang="ja-JP" sz="1400" i="1" dirty="0">
                <a:latin typeface="Kozuka Mincho Pr6N H" pitchFamily="18" charset="-128"/>
                <a:ea typeface="Kozuka Mincho Pr6N H" pitchFamily="18" charset="-128"/>
              </a:rPr>
              <a:t>,</a:t>
            </a:r>
            <a:r>
              <a:rPr lang="zh-TW" altLang="en-US" sz="1400" i="1" dirty="0">
                <a:latin typeface="Kozuka Mincho Pr6N H" pitchFamily="18" charset="-128"/>
                <a:ea typeface="Kozuka Mincho Pr6N H" pitchFamily="18" charset="-128"/>
              </a:rPr>
              <a:t>美</a:t>
            </a:r>
            <a:r>
              <a:rPr lang="ja-JP" altLang="en-US" sz="1400" i="1" dirty="0">
                <a:latin typeface="Kozuka Mincho Pr6N H" pitchFamily="18" charset="-128"/>
                <a:ea typeface="Kozuka Mincho Pr6N H" pitchFamily="18" charset="-128"/>
              </a:rPr>
              <a:t>しい</a:t>
            </a:r>
            <a:r>
              <a:rPr lang="zh-TW" altLang="en-US" sz="1400" i="1" dirty="0">
                <a:latin typeface="Kozuka Mincho Pr6N H" pitchFamily="18" charset="-128"/>
                <a:ea typeface="Kozuka Mincho Pr6N H" pitchFamily="18" charset="-128"/>
              </a:rPr>
              <a:t>沈</a:t>
            </a:r>
            <a:r>
              <a:rPr lang="zh-TW" altLang="en-US" sz="1400" i="1" dirty="0" smtClean="0">
                <a:latin typeface="Kozuka Mincho Pr6N H" pitchFamily="18" charset="-128"/>
                <a:ea typeface="Kozuka Mincho Pr6N H" pitchFamily="18" charset="-128"/>
              </a:rPr>
              <a:t>黙</a:t>
            </a:r>
            <a:r>
              <a:rPr lang="en-US" altLang="zh-TW" sz="1400" dirty="0">
                <a:latin typeface="Kozuka Mincho Pr6N H" pitchFamily="18" charset="-128"/>
                <a:ea typeface="Kozuka Mincho Pr6N H" pitchFamily="18" charset="-128"/>
              </a:rPr>
              <a:t>, original German book written by Friedrich </a:t>
            </a:r>
            <a:r>
              <a:rPr lang="en-US" altLang="zh-TW" sz="1400" dirty="0" err="1">
                <a:latin typeface="Kozuka Mincho Pr6N H" pitchFamily="18" charset="-128"/>
                <a:ea typeface="Kozuka Mincho Pr6N H" pitchFamily="18" charset="-128"/>
              </a:rPr>
              <a:t>Luft</a:t>
            </a:r>
            <a:r>
              <a:rPr lang="en-US" altLang="zh-TW" sz="1400" dirty="0">
                <a:latin typeface="Kozuka Mincho Pr6N H" pitchFamily="18" charset="-128"/>
                <a:ea typeface="Kozuka Mincho Pr6N H" pitchFamily="18" charset="-128"/>
              </a:rPr>
              <a:t>/</a:t>
            </a:r>
            <a:r>
              <a:rPr lang="ja-JP" altLang="en-US" sz="1400" dirty="0">
                <a:latin typeface="Kozuka Mincho Pr6N H" pitchFamily="18" charset="-128"/>
                <a:ea typeface="Kozuka Mincho Pr6N H" pitchFamily="18" charset="-128"/>
              </a:rPr>
              <a:t>フリードリヒ・ルフト</a:t>
            </a:r>
            <a:r>
              <a:rPr lang="zh-TW" altLang="en-US" sz="1400" dirty="0">
                <a:latin typeface="Kozuka Mincho Pr6N H" pitchFamily="18" charset="-128"/>
                <a:ea typeface="Kozuka Mincho Pr6N H" pitchFamily="18" charset="-128"/>
              </a:rPr>
              <a:t>著 </a:t>
            </a:r>
            <a:r>
              <a:rPr lang="en-US" altLang="zh-TW" sz="1400" dirty="0">
                <a:latin typeface="Kozuka Mincho Pr6N H" pitchFamily="18" charset="-128"/>
                <a:ea typeface="Kozuka Mincho Pr6N H" pitchFamily="18" charset="-128"/>
              </a:rPr>
              <a:t>and the Japanese translation, translated from the German by </a:t>
            </a:r>
            <a:r>
              <a:rPr lang="en-US" altLang="zh-TW" sz="1400" dirty="0" err="1">
                <a:latin typeface="Kozuka Mincho Pr6N H" pitchFamily="18" charset="-128"/>
                <a:ea typeface="Kozuka Mincho Pr6N H" pitchFamily="18" charset="-128"/>
              </a:rPr>
              <a:t>Koshibe</a:t>
            </a:r>
            <a:r>
              <a:rPr lang="en-US" altLang="zh-TW" sz="1400" dirty="0">
                <a:latin typeface="Kozuka Mincho Pr6N H" pitchFamily="18" charset="-128"/>
                <a:ea typeface="Kozuka Mincho Pr6N H" pitchFamily="18" charset="-128"/>
              </a:rPr>
              <a:t> Noboru/</a:t>
            </a:r>
            <a:r>
              <a:rPr lang="zh-TW" altLang="en-US" sz="1400" dirty="0">
                <a:latin typeface="Kozuka Mincho Pr6N H" pitchFamily="18" charset="-128"/>
                <a:ea typeface="Kozuka Mincho Pr6N H" pitchFamily="18" charset="-128"/>
              </a:rPr>
              <a:t>越部暹訳</a:t>
            </a:r>
            <a:r>
              <a:rPr lang="en-US" altLang="zh-TW" sz="1400" dirty="0">
                <a:latin typeface="Kozuka Mincho Pr6N H" pitchFamily="18" charset="-128"/>
                <a:ea typeface="Kozuka Mincho Pr6N H" pitchFamily="18" charset="-128"/>
              </a:rPr>
              <a:t>, </a:t>
            </a:r>
            <a:r>
              <a:rPr lang="en-US" altLang="zh-TW" sz="1400" dirty="0" smtClean="0">
                <a:latin typeface="Kozuka Mincho Pr6N H" pitchFamily="18" charset="-128"/>
                <a:ea typeface="Kozuka Mincho Pr6N H" pitchFamily="18" charset="-128"/>
              </a:rPr>
              <a:t>Asahi </a:t>
            </a:r>
            <a:r>
              <a:rPr lang="en-US" altLang="zh-TW" sz="1400" dirty="0" err="1">
                <a:latin typeface="Kozuka Mincho Pr6N H" pitchFamily="18" charset="-128"/>
                <a:ea typeface="Kozuka Mincho Pr6N H" pitchFamily="18" charset="-128"/>
              </a:rPr>
              <a:t>Shinbunsha</a:t>
            </a:r>
            <a:r>
              <a:rPr lang="en-US" altLang="zh-TW" sz="1400" dirty="0">
                <a:latin typeface="Kozuka Mincho Pr6N H" pitchFamily="18" charset="-128"/>
                <a:ea typeface="Kozuka Mincho Pr6N H" pitchFamily="18" charset="-128"/>
              </a:rPr>
              <a:t>/</a:t>
            </a:r>
            <a:r>
              <a:rPr lang="zh-TW" altLang="en-US" sz="1400" dirty="0">
                <a:latin typeface="Kozuka Mincho Pr6N H" pitchFamily="18" charset="-128"/>
                <a:ea typeface="Kozuka Mincho Pr6N H" pitchFamily="18" charset="-128"/>
              </a:rPr>
              <a:t>朝日出版社</a:t>
            </a:r>
            <a:r>
              <a:rPr lang="en-US" altLang="zh-TW" sz="1400" dirty="0">
                <a:latin typeface="Kozuka Mincho Pr6N H" pitchFamily="18" charset="-128"/>
                <a:ea typeface="Kozuka Mincho Pr6N H" pitchFamily="18" charset="-128"/>
              </a:rPr>
              <a:t>,  Artist Library Series/</a:t>
            </a:r>
            <a:r>
              <a:rPr lang="ja-JP" altLang="en-US" sz="1400" dirty="0">
                <a:latin typeface="Kozuka Mincho Pr6N H" pitchFamily="18" charset="-128"/>
                <a:ea typeface="Kozuka Mincho Pr6N H" pitchFamily="18" charset="-128"/>
              </a:rPr>
              <a:t>アーチスト・ライブラリ</a:t>
            </a:r>
            <a:r>
              <a:rPr lang="ja-JP" altLang="en-US" sz="1400" dirty="0" smtClean="0">
                <a:latin typeface="Kozuka Mincho Pr6N H" pitchFamily="18" charset="-128"/>
                <a:ea typeface="Kozuka Mincho Pr6N H" pitchFamily="18" charset="-128"/>
              </a:rPr>
              <a:t>ー</a:t>
            </a:r>
            <a:r>
              <a:rPr lang="en-US" altLang="ja-JP" sz="1400" dirty="0" smtClean="0">
                <a:latin typeface="Kozuka Mincho Pr6N H" pitchFamily="18" charset="-128"/>
                <a:ea typeface="Kozuka Mincho Pr6N H" pitchFamily="18" charset="-128"/>
              </a:rPr>
              <a:t>.</a:t>
            </a:r>
            <a:br>
              <a:rPr lang="en-US" altLang="ja-JP" sz="1400" dirty="0" smtClean="0">
                <a:latin typeface="Kozuka Mincho Pr6N H" pitchFamily="18" charset="-128"/>
                <a:ea typeface="Kozuka Mincho Pr6N H" pitchFamily="18" charset="-128"/>
              </a:rPr>
            </a:br>
            <a:r>
              <a:rPr lang="en-US" altLang="ja-JP" sz="1600" dirty="0">
                <a:latin typeface="Kozuka Mincho Pr6N H" pitchFamily="18" charset="-128"/>
                <a:ea typeface="Kozuka Mincho Pr6N H" pitchFamily="18" charset="-128"/>
              </a:rPr>
              <a:t>B</a:t>
            </a:r>
            <a:r>
              <a:rPr lang="en-US" altLang="zh-TW" sz="1600" dirty="0" smtClean="0">
                <a:latin typeface="Kozuka Mincho Pr6N H" pitchFamily="18" charset="-128"/>
                <a:ea typeface="Kozuka Mincho Pr6N H" pitchFamily="18" charset="-128"/>
              </a:rPr>
              <a:t>oth </a:t>
            </a:r>
            <a:r>
              <a:rPr lang="en-US" altLang="zh-TW" sz="1600" dirty="0">
                <a:latin typeface="Kozuka Mincho Pr6N H" pitchFamily="18" charset="-128"/>
                <a:ea typeface="Kozuka Mincho Pr6N H" pitchFamily="18" charset="-128"/>
              </a:rPr>
              <a:t>books are autographed by Charles Chaplin on March 16, 1971</a:t>
            </a:r>
            <a:endParaRPr lang="en-US" sz="1600" dirty="0">
              <a:latin typeface="Kozuka Mincho Pr6N H" pitchFamily="18" charset="-128"/>
              <a:ea typeface="Kozuka Mincho Pr6N H" pitchFamily="18" charset="-128"/>
            </a:endParaRPr>
          </a:p>
        </p:txBody>
      </p:sp>
      <p:sp>
        <p:nvSpPr>
          <p:cNvPr id="3" name="Content Placeholder 2"/>
          <p:cNvSpPr>
            <a:spLocks noGrp="1"/>
          </p:cNvSpPr>
          <p:nvPr>
            <p:ph idx="1"/>
          </p:nvPr>
        </p:nvSpPr>
        <p:spPr/>
        <p:txBody>
          <a:bodyPr/>
          <a:lstStyle/>
          <a:p>
            <a:endParaRPr lang="en-US" dirty="0"/>
          </a:p>
        </p:txBody>
      </p:sp>
      <p:pic>
        <p:nvPicPr>
          <p:cNvPr id="1026" name="Picture 2" descr="P:\Makino Archive Photos\photo 3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7924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49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Kozuka Mincho Pro M" pitchFamily="18" charset="-128"/>
                <a:ea typeface="Kozuka Mincho Pro M" pitchFamily="18" charset="-128"/>
              </a:rPr>
              <a:t>牧野コレクションの特徴</a:t>
            </a:r>
            <a:endParaRPr lang="en-US" dirty="0">
              <a:latin typeface="Kozuka Mincho Pro M" pitchFamily="18" charset="-128"/>
              <a:ea typeface="Kozuka Mincho Pro M" pitchFamily="18" charset="-128"/>
            </a:endParaRPr>
          </a:p>
        </p:txBody>
      </p:sp>
      <p:sp>
        <p:nvSpPr>
          <p:cNvPr id="3" name="Content Placeholder 2"/>
          <p:cNvSpPr>
            <a:spLocks noGrp="1"/>
          </p:cNvSpPr>
          <p:nvPr>
            <p:ph idx="1"/>
          </p:nvPr>
        </p:nvSpPr>
        <p:spPr/>
        <p:txBody>
          <a:bodyPr>
            <a:normAutofit fontScale="92500" lnSpcReduction="20000"/>
          </a:bodyPr>
          <a:lstStyle/>
          <a:p>
            <a:pPr marL="0" indent="0">
              <a:buNone/>
            </a:pPr>
            <a:r>
              <a:rPr lang="ja-JP" altLang="en-US" dirty="0" smtClean="0">
                <a:latin typeface="Kozuka Mincho Pro M" pitchFamily="18" charset="-128"/>
                <a:ea typeface="Kozuka Mincho Pro M" pitchFamily="18" charset="-128"/>
              </a:rPr>
              <a:t>資料と雑誌：</a:t>
            </a:r>
            <a:endParaRPr lang="en-US" altLang="ja-JP" dirty="0" smtClean="0">
              <a:latin typeface="Kozuka Mincho Pro M" pitchFamily="18" charset="-128"/>
              <a:ea typeface="Kozuka Mincho Pro M" pitchFamily="18" charset="-128"/>
            </a:endParaRPr>
          </a:p>
          <a:p>
            <a:pPr marL="0" indent="0">
              <a:buNone/>
            </a:pPr>
            <a:r>
              <a:rPr lang="en-US" altLang="ja-JP" dirty="0" smtClean="0">
                <a:latin typeface="Kozuka Mincho Pro M" pitchFamily="18" charset="-128"/>
                <a:ea typeface="Kozuka Mincho Pro M" pitchFamily="18" charset="-128"/>
              </a:rPr>
              <a:t>14,000</a:t>
            </a:r>
            <a:r>
              <a:rPr lang="ja-JP" altLang="en-US" dirty="0" smtClean="0">
                <a:latin typeface="Kozuka Mincho Pro M" pitchFamily="18" charset="-128"/>
                <a:ea typeface="Kozuka Mincho Pro M" pitchFamily="18" charset="-128"/>
              </a:rPr>
              <a:t>以上の映画関係本</a:t>
            </a:r>
            <a:r>
              <a:rPr lang="ja-JP" altLang="en-US" dirty="0">
                <a:latin typeface="Kozuka Mincho Pro M" pitchFamily="18" charset="-128"/>
                <a:ea typeface="Kozuka Mincho Pro M" pitchFamily="18" charset="-128"/>
              </a:rPr>
              <a:t>が</a:t>
            </a:r>
            <a:r>
              <a:rPr lang="ja-JP" altLang="en-US" dirty="0" smtClean="0">
                <a:latin typeface="Kozuka Mincho Pro M" pitchFamily="18" charset="-128"/>
                <a:ea typeface="Kozuka Mincho Pro M" pitchFamily="18" charset="-128"/>
              </a:rPr>
              <a:t>ありますが、日</a:t>
            </a:r>
            <a:r>
              <a:rPr lang="ja-JP" altLang="en-US" dirty="0">
                <a:latin typeface="Kozuka Mincho Pro M" pitchFamily="18" charset="-128"/>
                <a:ea typeface="Kozuka Mincho Pro M" pitchFamily="18" charset="-128"/>
              </a:rPr>
              <a:t>本にいる研究者にとっ</a:t>
            </a:r>
            <a:r>
              <a:rPr lang="ja-JP" altLang="en-US" dirty="0" smtClean="0">
                <a:latin typeface="Kozuka Mincho Pro M" pitchFamily="18" charset="-128"/>
                <a:ea typeface="Kozuka Mincho Pro M" pitchFamily="18" charset="-128"/>
              </a:rPr>
              <a:t>ては、</a:t>
            </a:r>
            <a:r>
              <a:rPr lang="ja-JP" altLang="en-US" dirty="0">
                <a:latin typeface="Kozuka Mincho Pro M" pitchFamily="18" charset="-128"/>
                <a:ea typeface="Kozuka Mincho Pro M" pitchFamily="18" charset="-128"/>
              </a:rPr>
              <a:t>おそらく</a:t>
            </a:r>
            <a:r>
              <a:rPr lang="ja-JP" altLang="en-US" dirty="0" smtClean="0">
                <a:latin typeface="Kozuka Mincho Pro M" pitchFamily="18" charset="-128"/>
                <a:ea typeface="Kozuka Mincho Pro M" pitchFamily="18" charset="-128"/>
              </a:rPr>
              <a:t>牧野コレクションのアーカイブ資料の方が、本以上に有用でしょう。</a:t>
            </a:r>
            <a:endParaRPr lang="en-US" dirty="0" smtClean="0">
              <a:latin typeface="Kozuka Mincho Pro M" pitchFamily="18" charset="-128"/>
              <a:ea typeface="Kozuka Mincho Pro M" pitchFamily="18" charset="-128"/>
            </a:endParaRPr>
          </a:p>
          <a:p>
            <a:pPr marL="0" indent="0">
              <a:buNone/>
            </a:pPr>
            <a:r>
              <a:rPr lang="en-US" sz="2800" dirty="0" smtClean="0">
                <a:latin typeface="Kozuka Mincho Pro M" pitchFamily="18" charset="-128"/>
                <a:ea typeface="Kozuka Mincho Pro M" pitchFamily="18" charset="-128"/>
              </a:rPr>
              <a:t>With access to libraries in Japan, you are most likely </a:t>
            </a:r>
            <a:r>
              <a:rPr lang="en-US" sz="2800" dirty="0">
                <a:latin typeface="Kozuka Mincho Pro M" pitchFamily="18" charset="-128"/>
                <a:ea typeface="Kozuka Mincho Pro M" pitchFamily="18" charset="-128"/>
              </a:rPr>
              <a:t>interested in the archival materials in the </a:t>
            </a:r>
            <a:r>
              <a:rPr lang="en-US" sz="2800" dirty="0" smtClean="0">
                <a:latin typeface="Kozuka Mincho Pro M" pitchFamily="18" charset="-128"/>
                <a:ea typeface="Kozuka Mincho Pro M" pitchFamily="18" charset="-128"/>
              </a:rPr>
              <a:t>Makino Collection</a:t>
            </a:r>
            <a:r>
              <a:rPr lang="en-US" sz="2800" dirty="0">
                <a:latin typeface="Kozuka Mincho Pro M" pitchFamily="18" charset="-128"/>
                <a:ea typeface="Kozuka Mincho Pro M" pitchFamily="18" charset="-128"/>
              </a:rPr>
              <a:t>. Patrons in the U.S., however, will ultimately find that Columbia’s Makino Collection has one of the few or perhaps only copy of certain film related monographs or magazines available in North America.</a:t>
            </a:r>
          </a:p>
          <a:p>
            <a:endParaRPr lang="en-US" dirty="0"/>
          </a:p>
        </p:txBody>
      </p:sp>
    </p:spTree>
    <p:extLst>
      <p:ext uri="{BB962C8B-B14F-4D97-AF65-F5344CB8AC3E}">
        <p14:creationId xmlns:p14="http://schemas.microsoft.com/office/powerpoint/2010/main" val="473049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Kozuka Mincho Pro M" pitchFamily="18" charset="-128"/>
                <a:ea typeface="Kozuka Mincho Pro M" pitchFamily="18" charset="-128"/>
              </a:rPr>
              <a:t>プロセス</a:t>
            </a:r>
            <a:endParaRPr lang="en-US" dirty="0">
              <a:latin typeface="Kozuka Mincho Pro M" pitchFamily="18" charset="-128"/>
              <a:ea typeface="Kozuka Mincho Pro M" pitchFamily="18" charset="-128"/>
            </a:endParaRPr>
          </a:p>
        </p:txBody>
      </p:sp>
      <p:sp>
        <p:nvSpPr>
          <p:cNvPr id="3" name="Content Placeholder 2"/>
          <p:cNvSpPr>
            <a:spLocks noGrp="1"/>
          </p:cNvSpPr>
          <p:nvPr>
            <p:ph idx="1"/>
          </p:nvPr>
        </p:nvSpPr>
        <p:spPr/>
        <p:txBody>
          <a:bodyPr>
            <a:noAutofit/>
          </a:bodyPr>
          <a:lstStyle/>
          <a:p>
            <a:pPr marL="0" indent="0">
              <a:buNone/>
            </a:pPr>
            <a:r>
              <a:rPr lang="ja-JP" altLang="en-US" sz="2400" dirty="0" smtClean="0">
                <a:latin typeface="Kozuka Mincho Pro M" pitchFamily="18" charset="-128"/>
                <a:ea typeface="Kozuka Mincho Pro M" pitchFamily="18" charset="-128"/>
              </a:rPr>
              <a:t>１．シ</a:t>
            </a:r>
            <a:r>
              <a:rPr lang="ja-JP" altLang="en-US" sz="2400" dirty="0">
                <a:latin typeface="Kozuka Mincho Pro M" pitchFamily="18" charset="-128"/>
                <a:ea typeface="Kozuka Mincho Pro M" pitchFamily="18" charset="-128"/>
              </a:rPr>
              <a:t>ナリオ　（脚</a:t>
            </a:r>
            <a:r>
              <a:rPr lang="ja-JP" altLang="en-US" sz="2400" dirty="0" smtClean="0">
                <a:latin typeface="Kozuka Mincho Pro M" pitchFamily="18" charset="-128"/>
                <a:ea typeface="Kozuka Mincho Pro M" pitchFamily="18" charset="-128"/>
              </a:rPr>
              <a:t>本）</a:t>
            </a: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ja-JP" altLang="en-US" sz="2400" dirty="0" smtClean="0">
                <a:latin typeface="Kozuka Mincho Pro M" pitchFamily="18" charset="-128"/>
                <a:ea typeface="Kozuka Mincho Pro M" pitchFamily="18" charset="-128"/>
              </a:rPr>
              <a:t>２．映</a:t>
            </a:r>
            <a:r>
              <a:rPr lang="ja-JP" altLang="en-US" sz="2400" dirty="0">
                <a:latin typeface="Kozuka Mincho Pro M" pitchFamily="18" charset="-128"/>
                <a:ea typeface="Kozuka Mincho Pro M" pitchFamily="18" charset="-128"/>
              </a:rPr>
              <a:t>画撮影所</a:t>
            </a:r>
            <a:r>
              <a:rPr lang="ja-JP" altLang="en-US" sz="2400" dirty="0" smtClean="0">
                <a:latin typeface="Kozuka Mincho Pro M" pitchFamily="18" charset="-128"/>
                <a:ea typeface="Kozuka Mincho Pro M" pitchFamily="18" charset="-128"/>
              </a:rPr>
              <a:t>資料　（スタジオ）</a:t>
            </a: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ja-JP" altLang="en-US" sz="2400" dirty="0" smtClean="0">
                <a:latin typeface="Kozuka Mincho Pro M" pitchFamily="18" charset="-128"/>
                <a:ea typeface="Kozuka Mincho Pro M" pitchFamily="18" charset="-128"/>
              </a:rPr>
              <a:t>３．監</a:t>
            </a:r>
            <a:r>
              <a:rPr lang="ja-JP" altLang="en-US" sz="2400" dirty="0">
                <a:latin typeface="Kozuka Mincho Pro M" pitchFamily="18" charset="-128"/>
                <a:ea typeface="Kozuka Mincho Pro M" pitchFamily="18" charset="-128"/>
              </a:rPr>
              <a:t>督のファイル</a:t>
            </a:r>
            <a:r>
              <a:rPr lang="ja-JP" altLang="en-US" sz="2400" dirty="0" smtClean="0">
                <a:latin typeface="Kozuka Mincho Pro M" pitchFamily="18" charset="-128"/>
                <a:ea typeface="Kozuka Mincho Pro M" pitchFamily="18" charset="-128"/>
              </a:rPr>
              <a:t>（現時点で未処理のファイルあり）</a:t>
            </a: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ja-JP" altLang="en-US" sz="2400" dirty="0" smtClean="0">
                <a:latin typeface="Kozuka Mincho Pro M" pitchFamily="18" charset="-128"/>
                <a:ea typeface="Kozuka Mincho Pro M" pitchFamily="18" charset="-128"/>
              </a:rPr>
              <a:t>４．戦</a:t>
            </a:r>
            <a:r>
              <a:rPr lang="ja-JP" altLang="en-US" sz="2400" dirty="0">
                <a:latin typeface="Kozuka Mincho Pro M" pitchFamily="18" charset="-128"/>
                <a:ea typeface="Kozuka Mincho Pro M" pitchFamily="18" charset="-128"/>
              </a:rPr>
              <a:t>前雑</a:t>
            </a:r>
            <a:r>
              <a:rPr lang="ja-JP" altLang="en-US" sz="2400" dirty="0" smtClean="0">
                <a:latin typeface="Kozuka Mincho Pro M" pitchFamily="18" charset="-128"/>
                <a:ea typeface="Kozuka Mincho Pro M" pitchFamily="18" charset="-128"/>
              </a:rPr>
              <a:t>誌　（映画と一般雑誌）</a:t>
            </a: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ja-JP" altLang="en-US" sz="2400" dirty="0" smtClean="0">
                <a:latin typeface="Kozuka Mincho Pro M" pitchFamily="18" charset="-128"/>
                <a:ea typeface="Kozuka Mincho Pro M" pitchFamily="18" charset="-128"/>
              </a:rPr>
              <a:t>５．</a:t>
            </a:r>
            <a:r>
              <a:rPr lang="ja-JP" altLang="en-US" sz="2400" dirty="0">
                <a:latin typeface="Kozuka Mincho Pro M" pitchFamily="18" charset="-128"/>
                <a:ea typeface="Kozuka Mincho Pro M" pitchFamily="18" charset="-128"/>
              </a:rPr>
              <a:t>戦前資</a:t>
            </a:r>
            <a:r>
              <a:rPr lang="ja-JP" altLang="en-US" sz="2400" dirty="0" smtClean="0">
                <a:latin typeface="Kozuka Mincho Pro M" pitchFamily="18" charset="-128"/>
                <a:ea typeface="Kozuka Mincho Pro M" pitchFamily="18" charset="-128"/>
              </a:rPr>
              <a:t>料：検閲資料、左翼運動文献、</a:t>
            </a:r>
            <a:r>
              <a:rPr lang="ja-JP" altLang="en-US" sz="2400" dirty="0">
                <a:latin typeface="Kozuka Mincho Pro M" pitchFamily="18" charset="-128"/>
                <a:ea typeface="Kozuka Mincho Pro M" pitchFamily="18" charset="-128"/>
              </a:rPr>
              <a:t>小型</a:t>
            </a:r>
            <a:r>
              <a:rPr lang="ja-JP" altLang="en-US" sz="2400" dirty="0" smtClean="0">
                <a:latin typeface="Kozuka Mincho Pro M" pitchFamily="18" charset="-128"/>
                <a:ea typeface="Kozuka Mincho Pro M" pitchFamily="18" charset="-128"/>
              </a:rPr>
              <a:t>映画、記録映画、展覧会資料、写真アルバム</a:t>
            </a: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ja-JP" altLang="en-US" sz="2400" dirty="0" smtClean="0">
                <a:latin typeface="Kozuka Mincho Pro M" pitchFamily="18" charset="-128"/>
                <a:ea typeface="Kozuka Mincho Pro M" pitchFamily="18" charset="-128"/>
              </a:rPr>
              <a:t>最近プロセスし始めた資料：</a:t>
            </a:r>
            <a:endParaRPr lang="en-US" altLang="ja-JP" sz="2400" dirty="0" smtClean="0">
              <a:latin typeface="Kozuka Mincho Pro M" pitchFamily="18" charset="-128"/>
              <a:ea typeface="Kozuka Mincho Pro M" pitchFamily="18" charset="-128"/>
            </a:endParaRPr>
          </a:p>
          <a:p>
            <a:pPr marL="0" indent="0">
              <a:buNone/>
            </a:pPr>
            <a:r>
              <a:rPr lang="ja-JP" altLang="en-US" sz="2400" dirty="0" smtClean="0">
                <a:latin typeface="Kozuka Mincho Pro M" pitchFamily="18" charset="-128"/>
                <a:ea typeface="Kozuka Mincho Pro M" pitchFamily="18" charset="-128"/>
              </a:rPr>
              <a:t>６．占領期時代資料、戦後雑誌 、（雑誌の目録が既にコロンビア</a:t>
            </a:r>
            <a:r>
              <a:rPr lang="ja-JP" altLang="en-US" sz="2400" dirty="0">
                <a:latin typeface="Kozuka Mincho Pro M" pitchFamily="18" charset="-128"/>
                <a:ea typeface="Kozuka Mincho Pro M" pitchFamily="18" charset="-128"/>
              </a:rPr>
              <a:t>の</a:t>
            </a:r>
            <a:r>
              <a:rPr lang="en-US" altLang="ja-JP" sz="2400" dirty="0" smtClean="0">
                <a:latin typeface="Kozuka Mincho Pro M" pitchFamily="18" charset="-128"/>
                <a:ea typeface="Kozuka Mincho Pro M" pitchFamily="18" charset="-128"/>
              </a:rPr>
              <a:t>CLIO</a:t>
            </a:r>
            <a:r>
              <a:rPr lang="ja-JP" altLang="en-US" sz="2400" dirty="0" smtClean="0">
                <a:latin typeface="Kozuka Mincho Pro M" pitchFamily="18" charset="-128"/>
                <a:ea typeface="Kozuka Mincho Pro M" pitchFamily="18" charset="-128"/>
              </a:rPr>
              <a:t>レコードにある場合には、牧野コレクションの</a:t>
            </a:r>
            <a:r>
              <a:rPr lang="ja-JP" altLang="en-US" sz="2400" dirty="0">
                <a:latin typeface="Kozuka Mincho Pro M" pitchFamily="18" charset="-128"/>
                <a:ea typeface="Kozuka Mincho Pro M" pitchFamily="18" charset="-128"/>
              </a:rPr>
              <a:t>刊</a:t>
            </a:r>
            <a:r>
              <a:rPr lang="ja-JP" altLang="en-US" sz="2400" dirty="0" smtClean="0">
                <a:latin typeface="Kozuka Mincho Pro M" pitchFamily="18" charset="-128"/>
                <a:ea typeface="Kozuka Mincho Pro M" pitchFamily="18" charset="-128"/>
              </a:rPr>
              <a:t>行物がそのレコードに</a:t>
            </a:r>
            <a:r>
              <a:rPr lang="ja-JP" altLang="en-US" sz="2400" dirty="0">
                <a:latin typeface="Kozuka Mincho Pro M" pitchFamily="18" charset="-128"/>
                <a:ea typeface="Kozuka Mincho Pro M" pitchFamily="18" charset="-128"/>
              </a:rPr>
              <a:t>追</a:t>
            </a:r>
            <a:r>
              <a:rPr lang="ja-JP" altLang="en-US" sz="2400" dirty="0" smtClean="0">
                <a:latin typeface="Kozuka Mincho Pro M" pitchFamily="18" charset="-128"/>
                <a:ea typeface="Kozuka Mincho Pro M" pitchFamily="18" charset="-128"/>
              </a:rPr>
              <a:t>加</a:t>
            </a:r>
            <a:r>
              <a:rPr lang="ja-JP" altLang="en-US" sz="2400" dirty="0">
                <a:latin typeface="Kozuka Mincho Pro M" pitchFamily="18" charset="-128"/>
                <a:ea typeface="Kozuka Mincho Pro M" pitchFamily="18" charset="-128"/>
              </a:rPr>
              <a:t>される</a:t>
            </a:r>
            <a:r>
              <a:rPr lang="ja-JP" altLang="en-US" sz="2400" dirty="0" smtClean="0">
                <a:latin typeface="Kozuka Mincho Pro M" pitchFamily="18" charset="-128"/>
                <a:ea typeface="Kozuka Mincho Pro M" pitchFamily="18" charset="-128"/>
              </a:rPr>
              <a:t>。次</a:t>
            </a:r>
            <a:r>
              <a:rPr lang="ja-JP" altLang="en-US" sz="2400" dirty="0">
                <a:latin typeface="Kozuka Mincho Pro M" pitchFamily="18" charset="-128"/>
                <a:ea typeface="Kozuka Mincho Pro M" pitchFamily="18" charset="-128"/>
              </a:rPr>
              <a:t>頁</a:t>
            </a:r>
            <a:r>
              <a:rPr lang="ja-JP" altLang="en-US" sz="2400" dirty="0" smtClean="0">
                <a:latin typeface="Kozuka Mincho Pro M" pitchFamily="18" charset="-128"/>
                <a:ea typeface="Kozuka Mincho Pro M" pitchFamily="18" charset="-128"/>
              </a:rPr>
              <a:t>のスライドはその例）</a:t>
            </a:r>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endParaRPr lang="en-US" sz="2400" dirty="0">
              <a:latin typeface="Kozuka Mincho Pro M" pitchFamily="18" charset="-128"/>
              <a:ea typeface="Kozuka Mincho Pro M" pitchFamily="18" charset="-128"/>
            </a:endParaRPr>
          </a:p>
        </p:txBody>
      </p:sp>
    </p:spTree>
    <p:extLst>
      <p:ext uri="{BB962C8B-B14F-4D97-AF65-F5344CB8AC3E}">
        <p14:creationId xmlns:p14="http://schemas.microsoft.com/office/powerpoint/2010/main" val="3142630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sz="4000" dirty="0">
                <a:latin typeface="Kozuka Mincho Pro M" pitchFamily="18" charset="-128"/>
                <a:ea typeface="Kozuka Mincho Pro M" pitchFamily="18" charset="-128"/>
              </a:rPr>
              <a:t>コロンビ</a:t>
            </a:r>
            <a:r>
              <a:rPr lang="zh-CN" altLang="en-US" sz="4000" dirty="0" smtClean="0">
                <a:latin typeface="Kozuka Mincho Pro M" pitchFamily="18" charset="-128"/>
                <a:ea typeface="Kozuka Mincho Pro M" pitchFamily="18" charset="-128"/>
              </a:rPr>
              <a:t>ア</a:t>
            </a:r>
            <a:r>
              <a:rPr lang="ja-JP" altLang="en-US" sz="4000" dirty="0" smtClean="0">
                <a:latin typeface="Kozuka Mincho Pro M" pitchFamily="18" charset="-128"/>
                <a:ea typeface="Kozuka Mincho Pro M" pitchFamily="18" charset="-128"/>
              </a:rPr>
              <a:t>大学</a:t>
            </a:r>
            <a:r>
              <a:rPr lang="en-US" altLang="ja-JP" dirty="0" smtClean="0">
                <a:latin typeface="Kozuka Mincho Pro M" pitchFamily="18" charset="-128"/>
                <a:ea typeface="Kozuka Mincho Pro M" pitchFamily="18" charset="-128"/>
              </a:rPr>
              <a:t/>
            </a:r>
            <a:br>
              <a:rPr lang="en-US" altLang="ja-JP" dirty="0" smtClean="0">
                <a:latin typeface="Kozuka Mincho Pro M" pitchFamily="18" charset="-128"/>
                <a:ea typeface="Kozuka Mincho Pro M" pitchFamily="18" charset="-128"/>
              </a:rPr>
            </a:br>
            <a:r>
              <a:rPr lang="en-US" altLang="ja-JP" sz="4000" dirty="0" smtClean="0">
                <a:latin typeface="Kozuka Mincho Pro M" pitchFamily="18" charset="-128"/>
                <a:ea typeface="Kozuka Mincho Pro M" pitchFamily="18" charset="-128"/>
              </a:rPr>
              <a:t>C.V.</a:t>
            </a:r>
            <a:r>
              <a:rPr lang="ja-JP" altLang="en-US" sz="4000" dirty="0" smtClean="0">
                <a:latin typeface="Kozuka Mincho Pro M" pitchFamily="18" charset="-128"/>
                <a:ea typeface="Kozuka Mincho Pro M" pitchFamily="18" charset="-128"/>
              </a:rPr>
              <a:t>スター</a:t>
            </a:r>
            <a:r>
              <a:rPr lang="zh-CN" altLang="en-US" sz="4000" dirty="0" smtClean="0">
                <a:latin typeface="Kozuka Mincho Pro M" pitchFamily="18" charset="-128"/>
                <a:ea typeface="Kozuka Mincho Pro M" pitchFamily="18" charset="-128"/>
              </a:rPr>
              <a:t>東</a:t>
            </a:r>
            <a:r>
              <a:rPr lang="zh-CN" altLang="en-US" sz="4000" dirty="0">
                <a:latin typeface="Kozuka Mincho Pro M" pitchFamily="18" charset="-128"/>
                <a:ea typeface="Kozuka Mincho Pro M" pitchFamily="18" charset="-128"/>
              </a:rPr>
              <a:t>亜図書館</a:t>
            </a:r>
            <a:endParaRPr lang="en-US" sz="4000" dirty="0">
              <a:latin typeface="Kozuka Mincho Pro M" pitchFamily="18" charset="-128"/>
              <a:ea typeface="Kozuka Mincho Pro M" pitchFamily="18" charset="-128"/>
            </a:endParaRPr>
          </a:p>
        </p:txBody>
      </p:sp>
      <p:sp>
        <p:nvSpPr>
          <p:cNvPr id="3" name="Content Placeholder 2"/>
          <p:cNvSpPr>
            <a:spLocks noGrp="1"/>
          </p:cNvSpPr>
          <p:nvPr>
            <p:ph sz="half" idx="1"/>
          </p:nvPr>
        </p:nvSpPr>
        <p:spPr/>
        <p:txBody>
          <a:bodyPr>
            <a:normAutofit/>
          </a:bodyPr>
          <a:lstStyle/>
          <a:p>
            <a:r>
              <a:rPr lang="en-US" dirty="0" smtClean="0">
                <a:latin typeface="Kozuka Mincho Pro M" pitchFamily="18" charset="-128"/>
                <a:ea typeface="Kozuka Mincho Pro M" pitchFamily="18" charset="-128"/>
              </a:rPr>
              <a:t>1962</a:t>
            </a:r>
            <a:r>
              <a:rPr lang="ja-JP" altLang="en-US" dirty="0" smtClean="0">
                <a:latin typeface="Kozuka Mincho Pro M" pitchFamily="18" charset="-128"/>
                <a:ea typeface="Kozuka Mincho Pro M" pitchFamily="18" charset="-128"/>
              </a:rPr>
              <a:t>年、法学部と法学図書館が新しい建物に</a:t>
            </a:r>
            <a:r>
              <a:rPr lang="ja-JP" altLang="en-US" dirty="0">
                <a:latin typeface="Kozuka Mincho Pro M" pitchFamily="18" charset="-128"/>
                <a:ea typeface="Kozuka Mincho Pro M" pitchFamily="18" charset="-128"/>
              </a:rPr>
              <a:t>移</a:t>
            </a:r>
            <a:r>
              <a:rPr lang="ja-JP" altLang="en-US" dirty="0" smtClean="0">
                <a:latin typeface="Kozuka Mincho Pro M" pitchFamily="18" charset="-128"/>
                <a:ea typeface="Kozuka Mincho Pro M" pitchFamily="18" charset="-128"/>
              </a:rPr>
              <a:t>動</a:t>
            </a:r>
            <a:r>
              <a:rPr lang="ja-JP" altLang="en-US" dirty="0">
                <a:latin typeface="Kozuka Mincho Pro M" pitchFamily="18" charset="-128"/>
                <a:ea typeface="Kozuka Mincho Pro M" pitchFamily="18" charset="-128"/>
              </a:rPr>
              <a:t>。</a:t>
            </a:r>
            <a:r>
              <a:rPr lang="ja-JP" altLang="en-US" dirty="0" smtClean="0">
                <a:latin typeface="Kozuka Mincho Pro M" pitchFamily="18" charset="-128"/>
                <a:ea typeface="Kozuka Mincho Pro M" pitchFamily="18" charset="-128"/>
              </a:rPr>
              <a:t>東アジア図書館の所蔵品が、</a:t>
            </a:r>
            <a:r>
              <a:rPr lang="ja-JP" altLang="en-US" dirty="0">
                <a:latin typeface="Kozuka Mincho Pro M" pitchFamily="18" charset="-128"/>
                <a:ea typeface="Kozuka Mincho Pro M" pitchFamily="18" charset="-128"/>
              </a:rPr>
              <a:t>ケントホー</a:t>
            </a:r>
            <a:r>
              <a:rPr lang="ja-JP" altLang="en-US" dirty="0" smtClean="0">
                <a:latin typeface="Kozuka Mincho Pro M" pitchFamily="18" charset="-128"/>
                <a:ea typeface="Kozuka Mincho Pro M" pitchFamily="18" charset="-128"/>
              </a:rPr>
              <a:t>ルの書庫に移された。</a:t>
            </a:r>
            <a:endParaRPr lang="en-US" altLang="ja-JP" dirty="0" smtClean="0">
              <a:latin typeface="Kozuka Mincho Pro M" pitchFamily="18" charset="-128"/>
              <a:ea typeface="Kozuka Mincho Pro M" pitchFamily="18" charset="-128"/>
            </a:endParaRPr>
          </a:p>
          <a:p>
            <a:r>
              <a:rPr lang="en-US" altLang="zh-CN" dirty="0" smtClean="0">
                <a:latin typeface="Kozuka Mincho Pro M" pitchFamily="18" charset="-128"/>
                <a:ea typeface="Kozuka Mincho Pro M" pitchFamily="18" charset="-128"/>
              </a:rPr>
              <a:t>2006</a:t>
            </a:r>
            <a:r>
              <a:rPr lang="ja-JP" altLang="en-US" dirty="0" smtClean="0">
                <a:latin typeface="Kozuka Mincho Pro M" pitchFamily="18" charset="-128"/>
                <a:ea typeface="Kozuka Mincho Pro M" pitchFamily="18" charset="-128"/>
              </a:rPr>
              <a:t>年、</a:t>
            </a:r>
            <a:r>
              <a:rPr lang="zh-CN" altLang="en-US" dirty="0" smtClean="0">
                <a:latin typeface="Kozuka Mincho Pro M" pitchFamily="18" charset="-128"/>
                <a:ea typeface="Kozuka Mincho Pro M" pitchFamily="18" charset="-128"/>
              </a:rPr>
              <a:t>コ</a:t>
            </a:r>
            <a:r>
              <a:rPr lang="zh-CN" altLang="en-US" dirty="0">
                <a:latin typeface="Kozuka Mincho Pro M" pitchFamily="18" charset="-128"/>
                <a:ea typeface="Kozuka Mincho Pro M" pitchFamily="18" charset="-128"/>
              </a:rPr>
              <a:t>ロンビア大学東亜図書館</a:t>
            </a:r>
            <a:r>
              <a:rPr lang="ja-JP" altLang="en-US" dirty="0" smtClean="0">
                <a:latin typeface="Kozuka Mincho Pro M" pitchFamily="18" charset="-128"/>
                <a:ea typeface="Kozuka Mincho Pro M" pitchFamily="18" charset="-128"/>
              </a:rPr>
              <a:t>が</a:t>
            </a:r>
            <a:r>
              <a:rPr lang="ja-JP" altLang="en-US" dirty="0">
                <a:latin typeface="Kozuka Mincho Pro M" pitchFamily="18" charset="-128"/>
                <a:ea typeface="Kozuka Mincho Pro M" pitchFamily="18" charset="-128"/>
              </a:rPr>
              <a:t>、</a:t>
            </a:r>
            <a:r>
              <a:rPr lang="ja-JP" altLang="en-US" dirty="0" smtClean="0">
                <a:latin typeface="Kozuka Mincho Pro M" pitchFamily="18" charset="-128"/>
                <a:ea typeface="Kozuka Mincho Pro M" pitchFamily="18" charset="-128"/>
              </a:rPr>
              <a:t>牧</a:t>
            </a:r>
            <a:r>
              <a:rPr lang="ja-JP" altLang="en-US" dirty="0">
                <a:latin typeface="Kozuka Mincho Pro M" pitchFamily="18" charset="-128"/>
                <a:ea typeface="Kozuka Mincho Pro M" pitchFamily="18" charset="-128"/>
              </a:rPr>
              <a:t>野守コレクションを購入した。</a:t>
            </a:r>
            <a:endParaRPr lang="en-US" altLang="ja-JP" dirty="0">
              <a:latin typeface="Kozuka Mincho Pro M" pitchFamily="18" charset="-128"/>
              <a:ea typeface="Kozuka Mincho Pro M" pitchFamily="18" charset="-128"/>
            </a:endParaRPr>
          </a:p>
          <a:p>
            <a:pPr marL="0" indent="0">
              <a:buNone/>
            </a:pPr>
            <a:endParaRPr lang="en-US" altLang="ja-JP" dirty="0" smtClean="0"/>
          </a:p>
          <a:p>
            <a:endParaRPr lang="en-US" dirty="0"/>
          </a:p>
        </p:txBody>
      </p:sp>
      <p:pic>
        <p:nvPicPr>
          <p:cNvPr id="2052" name="Picture 4" descr="P:\Makino Archive Photos\Starr Library outside view.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43400" y="1600200"/>
            <a:ext cx="4495800" cy="472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658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CLIO record, </a:t>
            </a:r>
            <a:r>
              <a:rPr lang="ja-JP" altLang="en-US" i="1" dirty="0" smtClean="0"/>
              <a:t>映画藝術</a:t>
            </a:r>
            <a:r>
              <a:rPr lang="en-US" altLang="ja-JP" dirty="0" smtClean="0"/>
              <a:t>, </a:t>
            </a:r>
            <a:r>
              <a:rPr lang="en-US" altLang="ja-JP" sz="2400" dirty="0" smtClean="0"/>
              <a:t>top</a:t>
            </a:r>
            <a:endParaRPr lang="en-US" sz="2400" dirty="0"/>
          </a:p>
        </p:txBody>
      </p:sp>
      <p:pic>
        <p:nvPicPr>
          <p:cNvPr id="4" name="Content Placeholder 3" descr="CLIO Holdings Information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153400" cy="4953000"/>
          </a:xfrm>
        </p:spPr>
      </p:pic>
    </p:spTree>
    <p:extLst>
      <p:ext uri="{BB962C8B-B14F-4D97-AF65-F5344CB8AC3E}">
        <p14:creationId xmlns:p14="http://schemas.microsoft.com/office/powerpoint/2010/main" val="1625805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z="3600" b="1" dirty="0" smtClean="0">
                <a:latin typeface="Kozuka Mincho Pro M" pitchFamily="18" charset="-128"/>
                <a:ea typeface="Kozuka Mincho Pro M" pitchFamily="18" charset="-128"/>
              </a:rPr>
              <a:t>シナリオ、黒澤明の</a:t>
            </a:r>
            <a:r>
              <a:rPr lang="en-US" altLang="ja-JP" sz="3600" b="1" dirty="0" smtClean="0">
                <a:latin typeface="Kozuka Mincho Pro M" pitchFamily="18" charset="-128"/>
                <a:ea typeface="Kozuka Mincho Pro M" pitchFamily="18" charset="-128"/>
              </a:rPr>
              <a:t/>
            </a:r>
            <a:br>
              <a:rPr lang="en-US" altLang="ja-JP" sz="3600" b="1" dirty="0" smtClean="0">
                <a:latin typeface="Kozuka Mincho Pro M" pitchFamily="18" charset="-128"/>
                <a:ea typeface="Kozuka Mincho Pro M" pitchFamily="18" charset="-128"/>
              </a:rPr>
            </a:br>
            <a:r>
              <a:rPr lang="ja-JP" altLang="en-US" sz="3600" b="1" i="1" dirty="0" smtClean="0">
                <a:latin typeface="Kozuka Mincho Pro M" pitchFamily="18" charset="-128"/>
                <a:ea typeface="Kozuka Mincho Pro M" pitchFamily="18" charset="-128"/>
              </a:rPr>
              <a:t>どっこい！この槍！</a:t>
            </a:r>
            <a:endParaRPr lang="en-US" sz="3600" b="1" i="1" dirty="0">
              <a:latin typeface="Kozuka Mincho Pro M" pitchFamily="18" charset="-128"/>
              <a:ea typeface="Kozuka Mincho Pro M" pitchFamily="18" charset="-128"/>
            </a:endParaRPr>
          </a:p>
        </p:txBody>
      </p:sp>
      <p:sp>
        <p:nvSpPr>
          <p:cNvPr id="3" name="Content Placeholder 2"/>
          <p:cNvSpPr>
            <a:spLocks noGrp="1"/>
          </p:cNvSpPr>
          <p:nvPr>
            <p:ph idx="1"/>
          </p:nvPr>
        </p:nvSpPr>
        <p:spPr/>
        <p:txBody>
          <a:bodyPr/>
          <a:lstStyle/>
          <a:p>
            <a:endParaRPr lang="en-US" dirty="0"/>
          </a:p>
        </p:txBody>
      </p:sp>
      <p:pic>
        <p:nvPicPr>
          <p:cNvPr id="1026" name="Picture 2" descr="P:\Makino Archive Photos\Kurosawa Akira scenario_Dokkoi kono yar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76400"/>
            <a:ext cx="7924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448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990600"/>
          </a:xfrm>
        </p:spPr>
        <p:txBody>
          <a:bodyPr>
            <a:noAutofit/>
          </a:bodyPr>
          <a:lstStyle/>
          <a:p>
            <a:r>
              <a:rPr lang="ja-JP" altLang="en-US" sz="3200" dirty="0" smtClean="0">
                <a:latin typeface="Kozuka Mincho Pro M" pitchFamily="18" charset="-128"/>
                <a:ea typeface="Kozuka Mincho Pro M" pitchFamily="18" charset="-128"/>
              </a:rPr>
              <a:t>シナリオと</a:t>
            </a:r>
            <a:r>
              <a:rPr lang="zh-CN" altLang="en-US" sz="3200" dirty="0" smtClean="0">
                <a:latin typeface="Kozuka Mincho Pro M" pitchFamily="18" charset="-128"/>
                <a:ea typeface="Kozuka Mincho Pro M" pitchFamily="18" charset="-128"/>
              </a:rPr>
              <a:t>絵</a:t>
            </a:r>
            <a:r>
              <a:rPr lang="zh-CN" altLang="en-US" sz="3200" dirty="0">
                <a:latin typeface="Kozuka Mincho Pro M" pitchFamily="18" charset="-128"/>
                <a:ea typeface="Kozuka Mincho Pro M" pitchFamily="18" charset="-128"/>
              </a:rPr>
              <a:t>コンテ </a:t>
            </a:r>
            <a:r>
              <a:rPr lang="ja-JP" altLang="en-US" sz="3200" dirty="0" smtClean="0">
                <a:latin typeface="Kozuka Mincho Pro M" pitchFamily="18" charset="-128"/>
                <a:ea typeface="Kozuka Mincho Pro M" pitchFamily="18" charset="-128"/>
              </a:rPr>
              <a:t>、</a:t>
            </a:r>
            <a:r>
              <a:rPr lang="en-US" altLang="ja-JP" sz="3200" dirty="0" smtClean="0">
                <a:latin typeface="Kozuka Mincho Pro M" pitchFamily="18" charset="-128"/>
                <a:ea typeface="Kozuka Mincho Pro M" pitchFamily="18" charset="-128"/>
              </a:rPr>
              <a:t/>
            </a:r>
            <a:br>
              <a:rPr lang="en-US" altLang="ja-JP" sz="3200" dirty="0" smtClean="0">
                <a:latin typeface="Kozuka Mincho Pro M" pitchFamily="18" charset="-128"/>
                <a:ea typeface="Kozuka Mincho Pro M" pitchFamily="18" charset="-128"/>
              </a:rPr>
            </a:br>
            <a:r>
              <a:rPr lang="ja-JP" altLang="en-US" sz="3200" i="1" dirty="0" smtClean="0">
                <a:latin typeface="Kozuka Mincho Pro M" pitchFamily="18" charset="-128"/>
                <a:ea typeface="Kozuka Mincho Pro M" pitchFamily="18" charset="-128"/>
              </a:rPr>
              <a:t>世界最後の日</a:t>
            </a:r>
            <a:r>
              <a:rPr lang="ja-JP" altLang="en-US" sz="3200" b="0" i="1" dirty="0">
                <a:latin typeface="Kozuka Mincho Pro M" pitchFamily="18" charset="-128"/>
                <a:ea typeface="Kozuka Mincho Pro M" pitchFamily="18" charset="-128"/>
              </a:rPr>
              <a:t>（</a:t>
            </a:r>
            <a:r>
              <a:rPr lang="en-US" altLang="ja-JP" sz="3200" b="0" i="1" dirty="0" smtClean="0">
                <a:latin typeface="Kozuka Mincho Pro M" pitchFamily="18" charset="-128"/>
                <a:ea typeface="Kozuka Mincho Pro M" pitchFamily="18" charset="-128"/>
              </a:rPr>
              <a:t>1960</a:t>
            </a:r>
            <a:r>
              <a:rPr lang="ja-JP" altLang="en-US" sz="3200" b="0" i="1" dirty="0" smtClean="0">
                <a:latin typeface="Kozuka Mincho Pro M" pitchFamily="18" charset="-128"/>
                <a:ea typeface="Kozuka Mincho Pro M" pitchFamily="18" charset="-128"/>
              </a:rPr>
              <a:t>）</a:t>
            </a:r>
            <a:endParaRPr lang="en-US" sz="3200" b="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1066800" y="5943600"/>
            <a:ext cx="7391400" cy="609600"/>
          </a:xfrm>
        </p:spPr>
        <p:txBody>
          <a:bodyPr>
            <a:noAutofit/>
          </a:bodyPr>
          <a:lstStyle/>
          <a:p>
            <a:r>
              <a:rPr lang="zh-CN" altLang="en-US" sz="2800" dirty="0" smtClean="0">
                <a:latin typeface="Kozuka Mincho Pro M" pitchFamily="18" charset="-128"/>
                <a:ea typeface="Kozuka Mincho Pro M" pitchFamily="18" charset="-128"/>
              </a:rPr>
              <a:t>八住利雄 </a:t>
            </a:r>
            <a:r>
              <a:rPr lang="ja-JP" altLang="en-US" sz="2800" dirty="0" smtClean="0">
                <a:latin typeface="Kozuka Mincho Pro M" pitchFamily="18" charset="-128"/>
                <a:ea typeface="Kozuka Mincho Pro M" pitchFamily="18" charset="-128"/>
              </a:rPr>
              <a:t>と</a:t>
            </a:r>
            <a:r>
              <a:rPr lang="zh-CN" altLang="en-US" sz="2800" dirty="0" smtClean="0">
                <a:latin typeface="Kozuka Mincho Pro M" pitchFamily="18" charset="-128"/>
                <a:ea typeface="Kozuka Mincho Pro M" pitchFamily="18" charset="-128"/>
              </a:rPr>
              <a:t>木村武</a:t>
            </a:r>
            <a:r>
              <a:rPr lang="ja-JP" altLang="en-US" sz="2800" dirty="0" smtClean="0">
                <a:latin typeface="Kozuka Mincho Pro M" pitchFamily="18" charset="-128"/>
                <a:ea typeface="Kozuka Mincho Pro M" pitchFamily="18" charset="-128"/>
              </a:rPr>
              <a:t>、監督</a:t>
            </a:r>
            <a:r>
              <a:rPr lang="en-US" altLang="ja-JP" sz="2800" dirty="0" smtClean="0">
                <a:latin typeface="Kozuka Mincho Pro M" pitchFamily="18" charset="-128"/>
                <a:ea typeface="Kozuka Mincho Pro M" pitchFamily="18" charset="-128"/>
              </a:rPr>
              <a:t>/</a:t>
            </a:r>
            <a:r>
              <a:rPr lang="zh-CN" altLang="en-US" sz="2800" dirty="0" smtClean="0">
                <a:latin typeface="Kozuka Mincho Pro M" pitchFamily="18" charset="-128"/>
                <a:ea typeface="Kozuka Mincho Pro M" pitchFamily="18" charset="-128"/>
              </a:rPr>
              <a:t>松林宗恵 </a:t>
            </a:r>
            <a:endParaRPr lang="en-US" sz="2800" dirty="0">
              <a:latin typeface="Kozuka Mincho Pro M" pitchFamily="18" charset="-128"/>
              <a:ea typeface="Kozuka Mincho Pro M" pitchFamily="18" charset="-128"/>
            </a:endParaRPr>
          </a:p>
        </p:txBody>
      </p:sp>
      <p:pic>
        <p:nvPicPr>
          <p:cNvPr id="3074" name="Picture 2" descr="C:\Documents and Settings\w2k-mosis-user\My Documents\Katzoff\Makino Archive Photos\Yasumi Toshio scenario - Sekai saigo no hi.JPG"/>
          <p:cNvPicPr>
            <a:picLocks noGrp="1" noChangeAspect="1" noChangeArrowheads="1"/>
          </p:cNvPicPr>
          <p:nvPr>
            <p:ph type="pic" idx="1"/>
          </p:nvPr>
        </p:nvPicPr>
        <p:blipFill>
          <a:blip r:embed="rId2" cstate="print"/>
          <a:srcRect/>
          <a:stretch>
            <a:fillRect/>
          </a:stretch>
        </p:blipFill>
        <p:spPr bwMode="auto">
          <a:xfrm>
            <a:off x="838200" y="381000"/>
            <a:ext cx="7696200" cy="434657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914400"/>
          </a:xfrm>
        </p:spPr>
        <p:txBody>
          <a:bodyPr>
            <a:normAutofit/>
          </a:bodyPr>
          <a:lstStyle/>
          <a:p>
            <a:r>
              <a:rPr lang="ja-JP" altLang="en-US" sz="3600" dirty="0" smtClean="0">
                <a:latin typeface="Kozuka Mincho Pro M" pitchFamily="18" charset="-128"/>
                <a:ea typeface="Kozuka Mincho Pro M" pitchFamily="18" charset="-128"/>
              </a:rPr>
              <a:t>ノート、</a:t>
            </a:r>
            <a:r>
              <a:rPr lang="zh-CN" altLang="en-US" sz="3600" i="1" dirty="0" smtClean="0">
                <a:latin typeface="Kozuka Mincho Pro M" pitchFamily="18" charset="-128"/>
                <a:ea typeface="Kozuka Mincho Pro M" pitchFamily="18" charset="-128"/>
              </a:rPr>
              <a:t>西遊記</a:t>
            </a:r>
            <a:r>
              <a:rPr lang="en-US" altLang="zh-CN" sz="3600" i="1" dirty="0">
                <a:latin typeface="Kozuka Mincho Pro M" pitchFamily="18" charset="-128"/>
                <a:ea typeface="Kozuka Mincho Pro M" pitchFamily="18" charset="-128"/>
              </a:rPr>
              <a:t> </a:t>
            </a:r>
            <a:endParaRPr lang="en-US" sz="360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1792288" y="6400800"/>
            <a:ext cx="5486400" cy="228600"/>
          </a:xfrm>
        </p:spPr>
        <p:txBody>
          <a:bodyPr>
            <a:noAutofit/>
          </a:bodyPr>
          <a:lstStyle/>
          <a:p>
            <a:r>
              <a:rPr lang="en-US" sz="1600" dirty="0" smtClean="0"/>
              <a:t/>
            </a:r>
            <a:br>
              <a:rPr lang="en-US" sz="1600" dirty="0" smtClean="0"/>
            </a:br>
            <a:endParaRPr lang="en-US" sz="1600" dirty="0"/>
          </a:p>
        </p:txBody>
      </p:sp>
      <p:pic>
        <p:nvPicPr>
          <p:cNvPr id="4098" name="Picture 2" descr="C:\Documents and Settings\w2k-mosis-user\My Documents\Katzoff\Makino Archive Photos\Saiyuki notebook 1.JPG"/>
          <p:cNvPicPr>
            <a:picLocks noGrp="1" noChangeAspect="1" noChangeArrowheads="1"/>
          </p:cNvPicPr>
          <p:nvPr>
            <p:ph type="pic" idx="1"/>
          </p:nvPr>
        </p:nvPicPr>
        <p:blipFill>
          <a:blip r:embed="rId2" cstate="print"/>
          <a:srcRect/>
          <a:stretch>
            <a:fillRect/>
          </a:stretch>
        </p:blipFill>
        <p:spPr bwMode="auto">
          <a:xfrm>
            <a:off x="838200" y="304800"/>
            <a:ext cx="7543800" cy="442277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953000"/>
            <a:ext cx="6934200" cy="1219200"/>
          </a:xfrm>
        </p:spPr>
        <p:txBody>
          <a:bodyPr>
            <a:normAutofit/>
          </a:bodyPr>
          <a:lstStyle/>
          <a:p>
            <a:r>
              <a:rPr lang="ja-JP" altLang="en-US" sz="3600" dirty="0" smtClean="0">
                <a:latin typeface="Kozuka Mincho Pro M" pitchFamily="18" charset="-128"/>
                <a:ea typeface="Kozuka Mincho Pro M" pitchFamily="18" charset="-128"/>
              </a:rPr>
              <a:t>イラストと写真、</a:t>
            </a:r>
            <a:r>
              <a:rPr lang="zh-CN" altLang="en-US" sz="3600" i="1" dirty="0" smtClean="0">
                <a:latin typeface="Kozuka Mincho Pro M" pitchFamily="18" charset="-128"/>
                <a:ea typeface="Kozuka Mincho Pro M" pitchFamily="18" charset="-128"/>
              </a:rPr>
              <a:t>西</a:t>
            </a:r>
            <a:r>
              <a:rPr lang="zh-CN" altLang="en-US" sz="3600" i="1" dirty="0">
                <a:latin typeface="Kozuka Mincho Pro M" pitchFamily="18" charset="-128"/>
                <a:ea typeface="Kozuka Mincho Pro M" pitchFamily="18" charset="-128"/>
              </a:rPr>
              <a:t>遊</a:t>
            </a:r>
            <a:r>
              <a:rPr lang="zh-CN" altLang="en-US" sz="3600" i="1" dirty="0" smtClean="0">
                <a:latin typeface="Kozuka Mincho Pro M" pitchFamily="18" charset="-128"/>
                <a:ea typeface="Kozuka Mincho Pro M" pitchFamily="18" charset="-128"/>
              </a:rPr>
              <a:t>記</a:t>
            </a:r>
            <a:endParaRPr lang="en-US" sz="360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1792288" y="6324600"/>
            <a:ext cx="5486400" cy="228600"/>
          </a:xfrm>
        </p:spPr>
        <p:txBody>
          <a:bodyPr>
            <a:normAutofit fontScale="70000" lnSpcReduction="20000"/>
          </a:bodyPr>
          <a:lstStyle/>
          <a:p>
            <a:endParaRPr lang="en-US" sz="1600" dirty="0"/>
          </a:p>
        </p:txBody>
      </p:sp>
      <p:pic>
        <p:nvPicPr>
          <p:cNvPr id="7170" name="Picture 2" descr="C:\Documents and Settings\w2k-mosis-user\My Documents\Katzoff\Makino Archive Photos\Saiyuki sketch with photograph.JPG"/>
          <p:cNvPicPr>
            <a:picLocks noGrp="1" noChangeAspect="1" noChangeArrowheads="1"/>
          </p:cNvPicPr>
          <p:nvPr>
            <p:ph type="pic" idx="1"/>
          </p:nvPr>
        </p:nvPicPr>
        <p:blipFill>
          <a:blip r:embed="rId2" cstate="print"/>
          <a:srcRect/>
          <a:stretch>
            <a:fillRect/>
          </a:stretch>
        </p:blipFill>
        <p:spPr bwMode="auto">
          <a:xfrm>
            <a:off x="533400" y="228600"/>
            <a:ext cx="7848600" cy="449897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800600"/>
            <a:ext cx="6705600" cy="990600"/>
          </a:xfrm>
        </p:spPr>
        <p:txBody>
          <a:bodyPr>
            <a:noAutofit/>
          </a:bodyPr>
          <a:lstStyle/>
          <a:p>
            <a:r>
              <a:rPr lang="en-US" sz="1400" dirty="0" smtClean="0">
                <a:latin typeface="+mn-lt"/>
              </a:rPr>
              <a:t/>
            </a:r>
            <a:br>
              <a:rPr lang="en-US" sz="1400" dirty="0" smtClean="0">
                <a:latin typeface="+mn-lt"/>
              </a:rPr>
            </a:br>
            <a:r>
              <a:rPr lang="en-US" sz="1400" dirty="0" smtClean="0">
                <a:latin typeface="+mn-lt"/>
              </a:rPr>
              <a:t/>
            </a:r>
            <a:br>
              <a:rPr lang="en-US" sz="1400" dirty="0" smtClean="0">
                <a:latin typeface="+mn-lt"/>
              </a:rPr>
            </a:br>
            <a:r>
              <a:rPr lang="zh-CN" altLang="en-US" sz="3600" dirty="0">
                <a:latin typeface="Kozuka Mincho Pro M" pitchFamily="18" charset="-128"/>
                <a:ea typeface="Kozuka Mincho Pro M" pitchFamily="18" charset="-128"/>
              </a:rPr>
              <a:t>絵コン</a:t>
            </a:r>
            <a:r>
              <a:rPr lang="zh-CN" altLang="en-US" sz="3600" dirty="0" smtClean="0">
                <a:latin typeface="Kozuka Mincho Pro M" pitchFamily="18" charset="-128"/>
                <a:ea typeface="Kozuka Mincho Pro M" pitchFamily="18" charset="-128"/>
              </a:rPr>
              <a:t>テ</a:t>
            </a:r>
            <a:r>
              <a:rPr lang="ja-JP" altLang="en-US" sz="3600" dirty="0" smtClean="0">
                <a:latin typeface="Kozuka Mincho Pro M" pitchFamily="18" charset="-128"/>
                <a:ea typeface="Kozuka Mincho Pro M" pitchFamily="18" charset="-128"/>
              </a:rPr>
              <a:t>、</a:t>
            </a:r>
            <a:r>
              <a:rPr lang="zh-CN" altLang="en-US" sz="3600" i="1" dirty="0" smtClean="0">
                <a:latin typeface="Kozuka Mincho Pro M" pitchFamily="18" charset="-128"/>
                <a:ea typeface="Kozuka Mincho Pro M" pitchFamily="18" charset="-128"/>
                <a:cs typeface="Arial" pitchFamily="34" charset="0"/>
              </a:rPr>
              <a:t>太平洋</a:t>
            </a:r>
            <a:r>
              <a:rPr lang="ja-JP" altLang="en-US" sz="3600" i="1" dirty="0" smtClean="0">
                <a:latin typeface="Kozuka Mincho Pro M" pitchFamily="18" charset="-128"/>
                <a:ea typeface="Kozuka Mincho Pro M" pitchFamily="18" charset="-128"/>
                <a:cs typeface="Arial" pitchFamily="34" charset="0"/>
              </a:rPr>
              <a:t>の</a:t>
            </a:r>
            <a:r>
              <a:rPr lang="zh-CN" altLang="en-US" sz="3600" i="1" dirty="0" smtClean="0">
                <a:latin typeface="Kozuka Mincho Pro M" pitchFamily="18" charset="-128"/>
                <a:ea typeface="Kozuka Mincho Pro M" pitchFamily="18" charset="-128"/>
                <a:cs typeface="Arial" pitchFamily="34" charset="0"/>
              </a:rPr>
              <a:t>嵐 </a:t>
            </a:r>
            <a:endParaRPr lang="en-US" sz="3600" dirty="0">
              <a:latin typeface="Kozuka Mincho Pro M" pitchFamily="18" charset="-128"/>
              <a:ea typeface="Kozuka Mincho Pro M" pitchFamily="18" charset="-128"/>
              <a:cs typeface="Arial" pitchFamily="34" charset="0"/>
            </a:endParaRPr>
          </a:p>
        </p:txBody>
      </p:sp>
      <p:sp>
        <p:nvSpPr>
          <p:cNvPr id="4" name="Text Placeholder 3"/>
          <p:cNvSpPr>
            <a:spLocks noGrp="1"/>
          </p:cNvSpPr>
          <p:nvPr>
            <p:ph type="body" sz="half" idx="2"/>
          </p:nvPr>
        </p:nvSpPr>
        <p:spPr>
          <a:xfrm>
            <a:off x="838200" y="5867400"/>
            <a:ext cx="7467600" cy="685800"/>
          </a:xfrm>
        </p:spPr>
        <p:txBody>
          <a:bodyPr>
            <a:normAutofit fontScale="70000" lnSpcReduction="20000"/>
          </a:bodyPr>
          <a:lstStyle/>
          <a:p>
            <a:r>
              <a:rPr lang="en-US" dirty="0" smtClean="0"/>
              <a:t/>
            </a:r>
            <a:br>
              <a:rPr lang="en-US" dirty="0" smtClean="0"/>
            </a:br>
            <a:r>
              <a:rPr lang="en-US" dirty="0" smtClean="0"/>
              <a:t> </a:t>
            </a:r>
          </a:p>
          <a:p>
            <a:r>
              <a:rPr lang="zh-CN" altLang="en-US" sz="3100" dirty="0" smtClean="0">
                <a:latin typeface="Kozuka Mincho Pro M" pitchFamily="18" charset="-128"/>
                <a:ea typeface="Kozuka Mincho Pro M" pitchFamily="18" charset="-128"/>
              </a:rPr>
              <a:t>橋本忍</a:t>
            </a:r>
            <a:r>
              <a:rPr lang="ja-JP" altLang="en-US" sz="3100" dirty="0" smtClean="0">
                <a:latin typeface="Kozuka Mincho Pro M" pitchFamily="18" charset="-128"/>
                <a:ea typeface="Kozuka Mincho Pro M" pitchFamily="18" charset="-128"/>
              </a:rPr>
              <a:t>と</a:t>
            </a:r>
            <a:r>
              <a:rPr lang="zh-CN" altLang="en-US" sz="3100" dirty="0" smtClean="0">
                <a:latin typeface="Kozuka Mincho Pro M" pitchFamily="18" charset="-128"/>
                <a:ea typeface="Kozuka Mincho Pro M" pitchFamily="18" charset="-128"/>
              </a:rPr>
              <a:t>国弘武雄</a:t>
            </a:r>
            <a:r>
              <a:rPr lang="en-US" altLang="zh-CN" sz="3100" dirty="0" smtClean="0">
                <a:latin typeface="Kozuka Mincho Pro M" pitchFamily="18" charset="-128"/>
                <a:ea typeface="Kozuka Mincho Pro M" pitchFamily="18" charset="-128"/>
              </a:rPr>
              <a:t>, </a:t>
            </a:r>
            <a:r>
              <a:rPr lang="ja-JP" altLang="en-US" sz="3100" dirty="0" smtClean="0">
                <a:latin typeface="Kozuka Mincho Pro M" pitchFamily="18" charset="-128"/>
                <a:ea typeface="Kozuka Mincho Pro M" pitchFamily="18" charset="-128"/>
              </a:rPr>
              <a:t>監</a:t>
            </a:r>
            <a:r>
              <a:rPr lang="ja-JP" altLang="en-US" sz="3100" dirty="0">
                <a:latin typeface="Kozuka Mincho Pro M" pitchFamily="18" charset="-128"/>
                <a:ea typeface="Kozuka Mincho Pro M" pitchFamily="18" charset="-128"/>
              </a:rPr>
              <a:t>督</a:t>
            </a:r>
            <a:r>
              <a:rPr lang="en-US" altLang="ja-JP" sz="3100" dirty="0">
                <a:latin typeface="Kozuka Mincho Pro M" pitchFamily="18" charset="-128"/>
                <a:ea typeface="Kozuka Mincho Pro M" pitchFamily="18" charset="-128"/>
              </a:rPr>
              <a:t>/</a:t>
            </a:r>
            <a:r>
              <a:rPr lang="zh-CN" altLang="en-US" sz="3100" dirty="0" smtClean="0">
                <a:latin typeface="Kozuka Mincho Pro M" pitchFamily="18" charset="-128"/>
                <a:ea typeface="Kozuka Mincho Pro M" pitchFamily="18" charset="-128"/>
              </a:rPr>
              <a:t>松林宗恵</a:t>
            </a:r>
            <a:endParaRPr lang="en-US" sz="3100" dirty="0">
              <a:latin typeface="Kozuka Mincho Pro M" pitchFamily="18" charset="-128"/>
              <a:ea typeface="Kozuka Mincho Pro M" pitchFamily="18" charset="-128"/>
            </a:endParaRPr>
          </a:p>
        </p:txBody>
      </p:sp>
      <p:pic>
        <p:nvPicPr>
          <p:cNvPr id="8194" name="Picture 2" descr="C:\Documents and Settings\w2k-mosis-user\My Documents\Katzoff\Makino Archive Photos\Taiheiyo no arashi_storyboard 4.JPG"/>
          <p:cNvPicPr>
            <a:picLocks noGrp="1" noChangeAspect="1" noChangeArrowheads="1"/>
          </p:cNvPicPr>
          <p:nvPr>
            <p:ph type="pic" idx="1"/>
          </p:nvPr>
        </p:nvPicPr>
        <p:blipFill>
          <a:blip r:embed="rId2" cstate="print"/>
          <a:srcRect/>
          <a:stretch>
            <a:fillRect/>
          </a:stretch>
        </p:blipFill>
        <p:spPr bwMode="auto">
          <a:xfrm>
            <a:off x="533400" y="228600"/>
            <a:ext cx="7848600" cy="4572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0"/>
            <a:ext cx="5486400" cy="533400"/>
          </a:xfrm>
        </p:spPr>
        <p:txBody>
          <a:bodyPr>
            <a:noAutofit/>
          </a:bodyPr>
          <a:lstStyle/>
          <a:p>
            <a:r>
              <a:rPr lang="ja-JP" altLang="en-US" sz="3200" dirty="0" smtClean="0">
                <a:latin typeface="Kozuka Mincho Pro M" pitchFamily="18" charset="-128"/>
                <a:ea typeface="Kozuka Mincho Pro M" pitchFamily="18" charset="-128"/>
              </a:rPr>
              <a:t>チラシ</a:t>
            </a:r>
            <a:r>
              <a:rPr lang="ja-JP" altLang="en-US" sz="3200" dirty="0">
                <a:latin typeface="Kozuka Mincho Pro M" pitchFamily="18" charset="-128"/>
                <a:ea typeface="Kozuka Mincho Pro M" pitchFamily="18" charset="-128"/>
              </a:rPr>
              <a:t>（</a:t>
            </a:r>
            <a:r>
              <a:rPr lang="en-US" sz="3200" dirty="0" smtClean="0">
                <a:latin typeface="Kozuka Mincho Pro M" pitchFamily="18" charset="-128"/>
                <a:ea typeface="Kozuka Mincho Pro M" pitchFamily="18" charset="-128"/>
              </a:rPr>
              <a:t>1925</a:t>
            </a:r>
            <a:r>
              <a:rPr lang="ja-JP" altLang="en-US" sz="3200" dirty="0" smtClean="0">
                <a:latin typeface="Kozuka Mincho Pro M" pitchFamily="18" charset="-128"/>
                <a:ea typeface="Kozuka Mincho Pro M" pitchFamily="18" charset="-128"/>
              </a:rPr>
              <a:t>）</a:t>
            </a:r>
            <a:endParaRPr lang="en-US" sz="320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1066800" y="5867400"/>
            <a:ext cx="7391400" cy="762000"/>
          </a:xfrm>
        </p:spPr>
        <p:txBody>
          <a:bodyPr>
            <a:noAutofit/>
          </a:bodyPr>
          <a:lstStyle/>
          <a:p>
            <a:r>
              <a:rPr lang="zh-CN" altLang="en-US" sz="3200" dirty="0" smtClean="0">
                <a:latin typeface="Kozuka Mincho Pro M" pitchFamily="18" charset="-128"/>
                <a:ea typeface="Kozuka Mincho Pro M" pitchFamily="18" charset="-128"/>
              </a:rPr>
              <a:t>東京</a:t>
            </a:r>
            <a:r>
              <a:rPr lang="en-US" altLang="zh-CN" sz="3200" dirty="0" smtClean="0">
                <a:latin typeface="Kozuka Mincho Pro M" pitchFamily="18" charset="-128"/>
                <a:ea typeface="Kozuka Mincho Pro M" pitchFamily="18" charset="-128"/>
              </a:rPr>
              <a:t>,</a:t>
            </a:r>
            <a:r>
              <a:rPr lang="ja-JP" altLang="en-US" sz="3200" dirty="0">
                <a:latin typeface="Kozuka Mincho Pro M" pitchFamily="18" charset="-128"/>
                <a:ea typeface="Kozuka Mincho Pro M" pitchFamily="18" charset="-128"/>
              </a:rPr>
              <a:t> </a:t>
            </a:r>
            <a:r>
              <a:rPr lang="zh-CN" altLang="en-US" sz="3200" dirty="0" smtClean="0">
                <a:latin typeface="Kozuka Mincho Pro M" pitchFamily="18" charset="-128"/>
                <a:ea typeface="Kozuka Mincho Pro M" pitchFamily="18" charset="-128"/>
              </a:rPr>
              <a:t>新宿</a:t>
            </a:r>
            <a:r>
              <a:rPr lang="en-US" altLang="zh-CN" sz="3200" dirty="0" smtClean="0">
                <a:latin typeface="Kozuka Mincho Pro M" pitchFamily="18" charset="-128"/>
                <a:ea typeface="Kozuka Mincho Pro M" pitchFamily="18" charset="-128"/>
              </a:rPr>
              <a:t>, </a:t>
            </a:r>
            <a:r>
              <a:rPr lang="zh-CN" altLang="en-US" sz="3200" dirty="0" smtClean="0">
                <a:latin typeface="Kozuka Mincho Pro M" pitchFamily="18" charset="-128"/>
                <a:ea typeface="Kozuka Mincho Pro M" pitchFamily="18" charset="-128"/>
              </a:rPr>
              <a:t>武蔵野館</a:t>
            </a:r>
            <a:r>
              <a:rPr lang="ja-JP" altLang="en-US" sz="3200" dirty="0">
                <a:latin typeface="Kozuka Mincho Pro M" pitchFamily="18" charset="-128"/>
                <a:ea typeface="Kozuka Mincho Pro M" pitchFamily="18" charset="-128"/>
              </a:rPr>
              <a:t>、</a:t>
            </a:r>
            <a:r>
              <a:rPr lang="zh-CN" altLang="en-US" sz="3200" i="1" dirty="0" smtClean="0">
                <a:latin typeface="Kozuka Mincho Pro M" pitchFamily="18" charset="-128"/>
                <a:ea typeface="Kozuka Mincho Pro M" pitchFamily="18" charset="-128"/>
              </a:rPr>
              <a:t>武蔵野週報</a:t>
            </a:r>
            <a:endParaRPr lang="en-US" sz="3200" dirty="0">
              <a:latin typeface="Kozuka Mincho Pro M" pitchFamily="18" charset="-128"/>
              <a:ea typeface="Kozuka Mincho Pro M" pitchFamily="18" charset="-128"/>
            </a:endParaRPr>
          </a:p>
        </p:txBody>
      </p:sp>
      <p:pic>
        <p:nvPicPr>
          <p:cNvPr id="1026" name="Picture 2" descr="C:\Documents and Settings\w2k-mosis-user\My Documents\Katzoff\Makino Archive Photos\handbills Musashino Weekly 1925.JPG"/>
          <p:cNvPicPr>
            <a:picLocks noGrp="1" noChangeAspect="1" noChangeArrowheads="1"/>
          </p:cNvPicPr>
          <p:nvPr>
            <p:ph type="pic" idx="1"/>
          </p:nvPr>
        </p:nvPicPr>
        <p:blipFill>
          <a:blip r:embed="rId2"/>
          <a:srcRect/>
          <a:stretch>
            <a:fillRect/>
          </a:stretch>
        </p:blipFill>
        <p:spPr bwMode="auto">
          <a:xfrm>
            <a:off x="990600" y="228600"/>
            <a:ext cx="7315200" cy="4953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z="2800" dirty="0">
                <a:latin typeface="Kozuka Mincho Pro M" pitchFamily="18" charset="-128"/>
                <a:ea typeface="Kozuka Mincho Pro M" pitchFamily="18" charset="-128"/>
              </a:rPr>
              <a:t>チラ</a:t>
            </a:r>
            <a:r>
              <a:rPr lang="ja-JP" altLang="en-US" sz="2800" dirty="0" smtClean="0">
                <a:latin typeface="Kozuka Mincho Pro M" pitchFamily="18" charset="-128"/>
                <a:ea typeface="Kozuka Mincho Pro M" pitchFamily="18" charset="-128"/>
              </a:rPr>
              <a:t>シと映画チ</a:t>
            </a:r>
            <a:r>
              <a:rPr lang="ja-JP" altLang="en-US" sz="2800" dirty="0">
                <a:latin typeface="Kozuka Mincho Pro M" pitchFamily="18" charset="-128"/>
                <a:ea typeface="Kozuka Mincho Pro M" pitchFamily="18" charset="-128"/>
              </a:rPr>
              <a:t>ケッ</a:t>
            </a:r>
            <a:r>
              <a:rPr lang="ja-JP" altLang="en-US" sz="2800" dirty="0" smtClean="0">
                <a:latin typeface="Kozuka Mincho Pro M" pitchFamily="18" charset="-128"/>
                <a:ea typeface="Kozuka Mincho Pro M" pitchFamily="18" charset="-128"/>
              </a:rPr>
              <a:t>トの半券</a:t>
            </a:r>
            <a:endParaRPr lang="en-US" sz="280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838200" y="5334000"/>
            <a:ext cx="7620000" cy="1295400"/>
          </a:xfrm>
        </p:spPr>
        <p:txBody>
          <a:bodyPr>
            <a:noAutofit/>
          </a:bodyPr>
          <a:lstStyle/>
          <a:p>
            <a:r>
              <a:rPr lang="en-US" altLang="ja-JP" sz="2800" dirty="0" smtClean="0">
                <a:latin typeface="Kozuka Mincho Pro M" pitchFamily="18" charset="-128"/>
                <a:ea typeface="Kozuka Mincho Pro M" pitchFamily="18" charset="-128"/>
              </a:rPr>
              <a:t>1910</a:t>
            </a:r>
            <a:r>
              <a:rPr lang="ja-JP" altLang="en-US" sz="2800" dirty="0">
                <a:latin typeface="Kozuka Mincho Pro M" pitchFamily="18" charset="-128"/>
                <a:ea typeface="Kozuka Mincho Pro M" pitchFamily="18" charset="-128"/>
              </a:rPr>
              <a:t>年～</a:t>
            </a:r>
            <a:r>
              <a:rPr lang="en-US" altLang="ja-JP" sz="2800" dirty="0">
                <a:latin typeface="Kozuka Mincho Pro M" pitchFamily="18" charset="-128"/>
                <a:ea typeface="Kozuka Mincho Pro M" pitchFamily="18" charset="-128"/>
              </a:rPr>
              <a:t>1940</a:t>
            </a:r>
            <a:r>
              <a:rPr lang="ja-JP" altLang="en-US" sz="2800" dirty="0" smtClean="0">
                <a:latin typeface="Kozuka Mincho Pro M" pitchFamily="18" charset="-128"/>
                <a:ea typeface="Kozuka Mincho Pro M" pitchFamily="18" charset="-128"/>
              </a:rPr>
              <a:t>年の映</a:t>
            </a:r>
            <a:r>
              <a:rPr lang="ja-JP" altLang="en-US" sz="2800" dirty="0">
                <a:latin typeface="Kozuka Mincho Pro M" pitchFamily="18" charset="-128"/>
                <a:ea typeface="Kozuka Mincho Pro M" pitchFamily="18" charset="-128"/>
              </a:rPr>
              <a:t>画</a:t>
            </a:r>
            <a:r>
              <a:rPr lang="ja-JP" altLang="en-US" sz="2800" dirty="0" smtClean="0">
                <a:latin typeface="Kozuka Mincho Pro M" pitchFamily="18" charset="-128"/>
                <a:ea typeface="Kozuka Mincho Pro M" pitchFamily="18" charset="-128"/>
              </a:rPr>
              <a:t>館</a:t>
            </a:r>
            <a:r>
              <a:rPr lang="en-US" altLang="ja-JP" sz="2800" dirty="0">
                <a:latin typeface="Kozuka Mincho Pro M" pitchFamily="18" charset="-128"/>
                <a:ea typeface="Kozuka Mincho Pro M" pitchFamily="18" charset="-128"/>
              </a:rPr>
              <a:t>70</a:t>
            </a:r>
            <a:r>
              <a:rPr lang="ja-JP" altLang="en-US" sz="2800" dirty="0" smtClean="0">
                <a:latin typeface="Kozuka Mincho Pro M" pitchFamily="18" charset="-128"/>
                <a:ea typeface="Kozuka Mincho Pro M" pitchFamily="18" charset="-128"/>
              </a:rPr>
              <a:t>館の</a:t>
            </a:r>
            <a:r>
              <a:rPr lang="ja-JP" altLang="en-US" sz="2800" dirty="0">
                <a:latin typeface="Kozuka Mincho Pro M" pitchFamily="18" charset="-128"/>
                <a:ea typeface="Kozuka Mincho Pro M" pitchFamily="18" charset="-128"/>
              </a:rPr>
              <a:t>チラ</a:t>
            </a:r>
            <a:r>
              <a:rPr lang="ja-JP" altLang="en-US" sz="2800" dirty="0" smtClean="0">
                <a:latin typeface="Kozuka Mincho Pro M" pitchFamily="18" charset="-128"/>
                <a:ea typeface="Kozuka Mincho Pro M" pitchFamily="18" charset="-128"/>
              </a:rPr>
              <a:t>シ</a:t>
            </a:r>
            <a:r>
              <a:rPr lang="ja-JP" altLang="en-US" sz="2800" dirty="0">
                <a:latin typeface="Kozuka Mincho Pro M" pitchFamily="18" charset="-128"/>
                <a:ea typeface="Kozuka Mincho Pro M" pitchFamily="18" charset="-128"/>
              </a:rPr>
              <a:t>が</a:t>
            </a:r>
            <a:r>
              <a:rPr lang="en-US" altLang="ja-JP" sz="2800" dirty="0" smtClean="0">
                <a:latin typeface="Kozuka Mincho Pro M" pitchFamily="18" charset="-128"/>
                <a:ea typeface="Kozuka Mincho Pro M" pitchFamily="18" charset="-128"/>
              </a:rPr>
              <a:t>3,000</a:t>
            </a:r>
            <a:r>
              <a:rPr lang="ja-JP" altLang="en-US" sz="2800" dirty="0" smtClean="0">
                <a:latin typeface="Kozuka Mincho Pro M" pitchFamily="18" charset="-128"/>
                <a:ea typeface="Kozuka Mincho Pro M" pitchFamily="18" charset="-128"/>
              </a:rPr>
              <a:t>枚ほど。</a:t>
            </a:r>
            <a:r>
              <a:rPr lang="en-US" altLang="ja-JP" sz="2800" dirty="0">
                <a:latin typeface="Kozuka Mincho Pro M" pitchFamily="18" charset="-128"/>
                <a:ea typeface="Kozuka Mincho Pro M" pitchFamily="18" charset="-128"/>
              </a:rPr>
              <a:t/>
            </a:r>
            <a:br>
              <a:rPr lang="en-US" altLang="ja-JP" sz="2800" dirty="0">
                <a:latin typeface="Kozuka Mincho Pro M" pitchFamily="18" charset="-128"/>
                <a:ea typeface="Kozuka Mincho Pro M" pitchFamily="18" charset="-128"/>
              </a:rPr>
            </a:br>
            <a:r>
              <a:rPr lang="ja-JP" altLang="en-US" sz="2800" dirty="0" smtClean="0">
                <a:latin typeface="Kozuka Mincho Pro M" pitchFamily="18" charset="-128"/>
                <a:ea typeface="Kozuka Mincho Pro M" pitchFamily="18" charset="-128"/>
              </a:rPr>
              <a:t>チケットの半券も。</a:t>
            </a:r>
            <a:endParaRPr lang="en-US" sz="2800" dirty="0">
              <a:latin typeface="Kozuka Mincho Pro M" pitchFamily="18" charset="-128"/>
              <a:ea typeface="Kozuka Mincho Pro M" pitchFamily="18" charset="-128"/>
            </a:endParaRPr>
          </a:p>
        </p:txBody>
      </p:sp>
      <p:pic>
        <p:nvPicPr>
          <p:cNvPr id="3074" name="Picture 2" descr="C:\Documents and Settings\w2k-mosis-user\My Documents\Katzoff\Makino Archive Photos\handbills - Nakano Eiga Gekijo 1940.JPG"/>
          <p:cNvPicPr>
            <a:picLocks noGrp="1" noChangeAspect="1" noChangeArrowheads="1"/>
          </p:cNvPicPr>
          <p:nvPr>
            <p:ph type="pic" idx="1"/>
          </p:nvPr>
        </p:nvPicPr>
        <p:blipFill>
          <a:blip r:embed="rId2"/>
          <a:srcRect/>
          <a:stretch>
            <a:fillRect/>
          </a:stretch>
        </p:blipFill>
        <p:spPr bwMode="auto">
          <a:xfrm>
            <a:off x="685800" y="228600"/>
            <a:ext cx="7924800" cy="44958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00600"/>
            <a:ext cx="7162800" cy="1143000"/>
          </a:xfrm>
        </p:spPr>
        <p:txBody>
          <a:bodyPr>
            <a:noAutofit/>
          </a:bodyPr>
          <a:lstStyle/>
          <a:p>
            <a:r>
              <a:rPr lang="ja-JP" altLang="en-US" sz="3200" dirty="0" smtClean="0">
                <a:latin typeface="Kozuka Mincho Pro M" pitchFamily="18" charset="-128"/>
                <a:ea typeface="Kozuka Mincho Pro M" pitchFamily="18" charset="-128"/>
              </a:rPr>
              <a:t>ス</a:t>
            </a:r>
            <a:r>
              <a:rPr lang="ja-JP" altLang="en-US" sz="3200" dirty="0">
                <a:latin typeface="Kozuka Mincho Pro M" pitchFamily="18" charset="-128"/>
                <a:ea typeface="Kozuka Mincho Pro M" pitchFamily="18" charset="-128"/>
              </a:rPr>
              <a:t>クラップブッ</a:t>
            </a:r>
            <a:r>
              <a:rPr lang="ja-JP" altLang="en-US" sz="3200" dirty="0" smtClean="0">
                <a:latin typeface="Kozuka Mincho Pro M" pitchFamily="18" charset="-128"/>
                <a:ea typeface="Kozuka Mincho Pro M" pitchFamily="18" charset="-128"/>
              </a:rPr>
              <a:t>ク、</a:t>
            </a:r>
            <a:r>
              <a:rPr lang="en-US" altLang="ja-JP" sz="3200" dirty="0" smtClean="0">
                <a:latin typeface="Kozuka Mincho Pro M" pitchFamily="18" charset="-128"/>
                <a:ea typeface="Kozuka Mincho Pro M" pitchFamily="18" charset="-128"/>
              </a:rPr>
              <a:t/>
            </a:r>
            <a:br>
              <a:rPr lang="en-US" altLang="ja-JP" sz="3200" dirty="0" smtClean="0">
                <a:latin typeface="Kozuka Mincho Pro M" pitchFamily="18" charset="-128"/>
                <a:ea typeface="Kozuka Mincho Pro M" pitchFamily="18" charset="-128"/>
              </a:rPr>
            </a:br>
            <a:r>
              <a:rPr lang="zh-CN" altLang="en-US" sz="3200" i="1" dirty="0" smtClean="0">
                <a:latin typeface="Kozuka Mincho Pro M" pitchFamily="18" charset="-128"/>
                <a:ea typeface="Kozuka Mincho Pro M" pitchFamily="18" charset="-128"/>
              </a:rPr>
              <a:t>蜂</a:t>
            </a:r>
            <a:r>
              <a:rPr lang="ja-JP" altLang="en-US" sz="3200" i="1" dirty="0" smtClean="0">
                <a:latin typeface="Kozuka Mincho Pro M" pitchFamily="18" charset="-128"/>
                <a:ea typeface="Kozuka Mincho Pro M" pitchFamily="18" charset="-128"/>
              </a:rPr>
              <a:t>の</a:t>
            </a:r>
            <a:r>
              <a:rPr lang="zh-CN" altLang="en-US" sz="3200" i="1" dirty="0" smtClean="0">
                <a:latin typeface="Kozuka Mincho Pro M" pitchFamily="18" charset="-128"/>
                <a:ea typeface="Kozuka Mincho Pro M" pitchFamily="18" charset="-128"/>
              </a:rPr>
              <a:t>巣</a:t>
            </a:r>
            <a:r>
              <a:rPr lang="ja-JP" altLang="en-US" sz="3200" i="1" dirty="0" smtClean="0">
                <a:latin typeface="Kozuka Mincho Pro M" pitchFamily="18" charset="-128"/>
                <a:ea typeface="Kozuka Mincho Pro M" pitchFamily="18" charset="-128"/>
              </a:rPr>
              <a:t>の</a:t>
            </a:r>
            <a:r>
              <a:rPr lang="zh-CN" altLang="en-US" sz="3200" i="1" dirty="0" smtClean="0">
                <a:latin typeface="Kozuka Mincho Pro M" pitchFamily="18" charset="-128"/>
                <a:ea typeface="Kozuka Mincho Pro M" pitchFamily="18" charset="-128"/>
              </a:rPr>
              <a:t>子供</a:t>
            </a:r>
            <a:r>
              <a:rPr lang="ja-JP" altLang="en-US" sz="3200" i="1" dirty="0" smtClean="0">
                <a:latin typeface="Kozuka Mincho Pro M" pitchFamily="18" charset="-128"/>
                <a:ea typeface="Kozuka Mincho Pro M" pitchFamily="18" charset="-128"/>
              </a:rPr>
              <a:t>たち</a:t>
            </a:r>
            <a:r>
              <a:rPr lang="ja-JP" altLang="en-US" sz="3200" dirty="0">
                <a:latin typeface="Kozuka Mincho Pro M" pitchFamily="18" charset="-128"/>
                <a:ea typeface="Kozuka Mincho Pro M" pitchFamily="18" charset="-128"/>
              </a:rPr>
              <a:t>（</a:t>
            </a:r>
            <a:r>
              <a:rPr lang="en-US" altLang="ja-JP" sz="3200" dirty="0" smtClean="0">
                <a:latin typeface="Kozuka Mincho Pro M" pitchFamily="18" charset="-128"/>
                <a:ea typeface="Kozuka Mincho Pro M" pitchFamily="18" charset="-128"/>
              </a:rPr>
              <a:t>1948</a:t>
            </a:r>
            <a:r>
              <a:rPr lang="ja-JP" altLang="en-US" sz="3200" dirty="0" smtClean="0">
                <a:latin typeface="Kozuka Mincho Pro M" pitchFamily="18" charset="-128"/>
                <a:ea typeface="Kozuka Mincho Pro M" pitchFamily="18" charset="-128"/>
              </a:rPr>
              <a:t>）</a:t>
            </a:r>
            <a:endParaRPr lang="en-US" sz="320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1447800" y="6019800"/>
            <a:ext cx="6705600" cy="533400"/>
          </a:xfrm>
        </p:spPr>
        <p:txBody>
          <a:bodyPr>
            <a:normAutofit fontScale="55000" lnSpcReduction="20000"/>
          </a:bodyPr>
          <a:lstStyle/>
          <a:p>
            <a:endParaRPr lang="en-US" sz="1600" dirty="0">
              <a:latin typeface="Kozuka Mincho Pro M" pitchFamily="18" charset="-128"/>
              <a:ea typeface="Kozuka Mincho Pro M" pitchFamily="18" charset="-128"/>
            </a:endParaRPr>
          </a:p>
          <a:p>
            <a:r>
              <a:rPr lang="en-US" sz="3800" dirty="0" smtClean="0">
                <a:latin typeface="Kozuka Mincho Pro M" pitchFamily="18" charset="-128"/>
                <a:ea typeface="Kozuka Mincho Pro M" pitchFamily="18" charset="-128"/>
              </a:rPr>
              <a:t>Written and Directed by </a:t>
            </a:r>
            <a:r>
              <a:rPr lang="en-US" sz="3800" dirty="0" err="1" smtClean="0">
                <a:latin typeface="Kozuka Mincho Pro M" pitchFamily="18" charset="-128"/>
                <a:ea typeface="Kozuka Mincho Pro M" pitchFamily="18" charset="-128"/>
              </a:rPr>
              <a:t>清水宏</a:t>
            </a:r>
            <a:endParaRPr lang="en-US" sz="3800" dirty="0">
              <a:latin typeface="Kozuka Mincho Pro M" pitchFamily="18" charset="-128"/>
              <a:ea typeface="Kozuka Mincho Pro M" pitchFamily="18" charset="-128"/>
            </a:endParaRPr>
          </a:p>
        </p:txBody>
      </p:sp>
      <p:pic>
        <p:nvPicPr>
          <p:cNvPr id="12290" name="Picture 2" descr="C:\Documents and Settings\w2k-mosis-user\My Documents\Katzoff\Makino Archive Photos\Hachi no su no kodomotachi scrapbook side view.JPG"/>
          <p:cNvPicPr>
            <a:picLocks noGrp="1" noChangeAspect="1" noChangeArrowheads="1"/>
          </p:cNvPicPr>
          <p:nvPr>
            <p:ph type="pic" idx="1"/>
          </p:nvPr>
        </p:nvPicPr>
        <p:blipFill>
          <a:blip r:embed="rId2" cstate="print"/>
          <a:srcRect/>
          <a:stretch>
            <a:fillRect/>
          </a:stretch>
        </p:blipFill>
        <p:spPr bwMode="auto">
          <a:xfrm>
            <a:off x="914400" y="304800"/>
            <a:ext cx="7315200" cy="442277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00600"/>
            <a:ext cx="7010400" cy="1295400"/>
          </a:xfrm>
        </p:spPr>
        <p:txBody>
          <a:bodyPr>
            <a:noAutofit/>
          </a:bodyPr>
          <a:lstStyle/>
          <a:p>
            <a:r>
              <a:rPr lang="ja-JP" altLang="en-US" sz="2400" dirty="0">
                <a:latin typeface="Kozuka Mincho Pro M" pitchFamily="18" charset="-128"/>
                <a:ea typeface="Kozuka Mincho Pro M" pitchFamily="18" charset="-128"/>
              </a:rPr>
              <a:t>スクラップブッ</a:t>
            </a:r>
            <a:r>
              <a:rPr lang="ja-JP" altLang="en-US" sz="2400" dirty="0" smtClean="0">
                <a:latin typeface="Kozuka Mincho Pro M" pitchFamily="18" charset="-128"/>
                <a:ea typeface="Kozuka Mincho Pro M" pitchFamily="18" charset="-128"/>
              </a:rPr>
              <a:t>クの中、</a:t>
            </a:r>
            <a:r>
              <a:rPr lang="zh-CN" altLang="en-US" sz="2400" i="1" dirty="0" smtClean="0">
                <a:latin typeface="Kozuka Mincho Pro M" pitchFamily="18" charset="-128"/>
                <a:ea typeface="Kozuka Mincho Pro M" pitchFamily="18" charset="-128"/>
              </a:rPr>
              <a:t>蜂</a:t>
            </a:r>
            <a:r>
              <a:rPr lang="ja-JP" altLang="en-US" sz="2400" i="1" dirty="0" smtClean="0">
                <a:latin typeface="Kozuka Mincho Pro M" pitchFamily="18" charset="-128"/>
                <a:ea typeface="Kozuka Mincho Pro M" pitchFamily="18" charset="-128"/>
              </a:rPr>
              <a:t>の</a:t>
            </a:r>
            <a:r>
              <a:rPr lang="zh-CN" altLang="en-US" sz="2400" i="1" dirty="0" smtClean="0">
                <a:latin typeface="Kozuka Mincho Pro M" pitchFamily="18" charset="-128"/>
                <a:ea typeface="Kozuka Mincho Pro M" pitchFamily="18" charset="-128"/>
              </a:rPr>
              <a:t>巣</a:t>
            </a:r>
            <a:r>
              <a:rPr lang="ja-JP" altLang="en-US" sz="2400" i="1" dirty="0" smtClean="0">
                <a:latin typeface="Kozuka Mincho Pro M" pitchFamily="18" charset="-128"/>
                <a:ea typeface="Kozuka Mincho Pro M" pitchFamily="18" charset="-128"/>
              </a:rPr>
              <a:t>の</a:t>
            </a:r>
            <a:r>
              <a:rPr lang="zh-CN" altLang="en-US" sz="2400" i="1" dirty="0" smtClean="0">
                <a:latin typeface="Kozuka Mincho Pro M" pitchFamily="18" charset="-128"/>
                <a:ea typeface="Kozuka Mincho Pro M" pitchFamily="18" charset="-128"/>
              </a:rPr>
              <a:t>子供</a:t>
            </a:r>
            <a:r>
              <a:rPr lang="ja-JP" altLang="en-US" sz="2400" i="1" dirty="0" smtClean="0">
                <a:latin typeface="Kozuka Mincho Pro M" pitchFamily="18" charset="-128"/>
                <a:ea typeface="Kozuka Mincho Pro M" pitchFamily="18" charset="-128"/>
              </a:rPr>
              <a:t>たち、</a:t>
            </a:r>
            <a:r>
              <a:rPr lang="en-US" altLang="ja-JP" sz="2400" i="1" dirty="0" smtClean="0">
                <a:latin typeface="Kozuka Mincho Pro M" pitchFamily="18" charset="-128"/>
                <a:ea typeface="Kozuka Mincho Pro M" pitchFamily="18" charset="-128"/>
              </a:rPr>
              <a:t/>
            </a:r>
            <a:br>
              <a:rPr lang="en-US" altLang="ja-JP" sz="2400" i="1" dirty="0" smtClean="0">
                <a:latin typeface="Kozuka Mincho Pro M" pitchFamily="18" charset="-128"/>
                <a:ea typeface="Kozuka Mincho Pro M" pitchFamily="18" charset="-128"/>
              </a:rPr>
            </a:br>
            <a:r>
              <a:rPr lang="ja-JP" altLang="en-US" sz="2400" dirty="0" smtClean="0">
                <a:latin typeface="Kozuka Mincho Pro M" pitchFamily="18" charset="-128"/>
                <a:ea typeface="Kozuka Mincho Pro M" pitchFamily="18" charset="-128"/>
              </a:rPr>
              <a:t>上</a:t>
            </a:r>
            <a:r>
              <a:rPr lang="ja-JP" altLang="en-US" sz="2400" dirty="0">
                <a:latin typeface="Kozuka Mincho Pro M" pitchFamily="18" charset="-128"/>
                <a:ea typeface="Kozuka Mincho Pro M" pitchFamily="18" charset="-128"/>
              </a:rPr>
              <a:t>映スケジュー</a:t>
            </a:r>
            <a:r>
              <a:rPr lang="ja-JP" altLang="en-US" sz="2400" dirty="0" smtClean="0">
                <a:latin typeface="Kozuka Mincho Pro M" pitchFamily="18" charset="-128"/>
                <a:ea typeface="Kozuka Mincho Pro M" pitchFamily="18" charset="-128"/>
              </a:rPr>
              <a:t>ル</a:t>
            </a:r>
            <a:r>
              <a:rPr lang="ja-JP" altLang="en-US" sz="2400" dirty="0">
                <a:latin typeface="Kozuka Mincho Pro M" pitchFamily="18" charset="-128"/>
                <a:ea typeface="Kozuka Mincho Pro M" pitchFamily="18" charset="-128"/>
              </a:rPr>
              <a:t>（</a:t>
            </a:r>
            <a:r>
              <a:rPr lang="en-US" altLang="ja-JP" sz="2400" dirty="0" smtClean="0">
                <a:latin typeface="Kozuka Mincho Pro M" pitchFamily="18" charset="-128"/>
                <a:ea typeface="Kozuka Mincho Pro M" pitchFamily="18" charset="-128"/>
              </a:rPr>
              <a:t>1948</a:t>
            </a:r>
            <a:r>
              <a:rPr lang="ja-JP" altLang="en-US" sz="2400" dirty="0" smtClean="0">
                <a:latin typeface="Kozuka Mincho Pro M" pitchFamily="18" charset="-128"/>
                <a:ea typeface="Kozuka Mincho Pro M" pitchFamily="18" charset="-128"/>
              </a:rPr>
              <a:t>）</a:t>
            </a:r>
            <a:endParaRPr lang="en-US" sz="240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1295400" y="6019800"/>
            <a:ext cx="6781800" cy="609600"/>
          </a:xfrm>
        </p:spPr>
        <p:txBody>
          <a:bodyPr>
            <a:normAutofit fontScale="32500" lnSpcReduction="20000"/>
          </a:bodyPr>
          <a:lstStyle/>
          <a:p>
            <a:endParaRPr lang="en-US" altLang="ja-JP" sz="1800" dirty="0" smtClean="0"/>
          </a:p>
          <a:p>
            <a:r>
              <a:rPr lang="en-US" sz="2400" dirty="0" smtClean="0">
                <a:latin typeface="SimSun" pitchFamily="2" charset="-122"/>
                <a:ea typeface="SimSun" pitchFamily="2" charset="-122"/>
              </a:rPr>
              <a:t/>
            </a:r>
            <a:br>
              <a:rPr lang="en-US" sz="2400" dirty="0" smtClean="0">
                <a:latin typeface="SimSun" pitchFamily="2" charset="-122"/>
                <a:ea typeface="SimSun" pitchFamily="2" charset="-122"/>
              </a:rPr>
            </a:br>
            <a:r>
              <a:rPr lang="en-US" sz="7000" dirty="0" smtClean="0">
                <a:latin typeface="Kozuka Mincho Pro M" pitchFamily="18" charset="-128"/>
                <a:ea typeface="Kozuka Mincho Pro M" pitchFamily="18" charset="-128"/>
              </a:rPr>
              <a:t>Written and Directed by </a:t>
            </a:r>
            <a:r>
              <a:rPr lang="en-US" sz="7000" dirty="0" err="1" smtClean="0">
                <a:latin typeface="Kozuka Mincho Pro M" pitchFamily="18" charset="-128"/>
                <a:ea typeface="Kozuka Mincho Pro M" pitchFamily="18" charset="-128"/>
              </a:rPr>
              <a:t>清水宏</a:t>
            </a:r>
            <a:endParaRPr lang="en-US" sz="7000" dirty="0">
              <a:latin typeface="Kozuka Mincho Pro M" pitchFamily="18" charset="-128"/>
              <a:ea typeface="Kozuka Mincho Pro M" pitchFamily="18" charset="-128"/>
            </a:endParaRPr>
          </a:p>
        </p:txBody>
      </p:sp>
      <p:pic>
        <p:nvPicPr>
          <p:cNvPr id="11266" name="Picture 2" descr="C:\Documents and Settings\w2k-mosis-user\My Documents\Katzoff\Makino Archive Photos\Hachi no su no kodomotachi scrapbook film showing schedule.JPG"/>
          <p:cNvPicPr>
            <a:picLocks noGrp="1" noChangeAspect="1" noChangeArrowheads="1"/>
          </p:cNvPicPr>
          <p:nvPr>
            <p:ph type="pic" idx="1"/>
          </p:nvPr>
        </p:nvPicPr>
        <p:blipFill>
          <a:blip r:embed="rId2" cstate="print"/>
          <a:srcRect/>
          <a:stretch>
            <a:fillRect/>
          </a:stretch>
        </p:blipFill>
        <p:spPr bwMode="auto">
          <a:xfrm>
            <a:off x="685800" y="304800"/>
            <a:ext cx="7543800" cy="44227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200" dirty="0">
                <a:latin typeface="Kozuka Mincho Pro M" pitchFamily="18" charset="-128"/>
                <a:ea typeface="Kozuka Mincho Pro M" pitchFamily="18" charset="-128"/>
              </a:rPr>
              <a:t>東</a:t>
            </a:r>
            <a:r>
              <a:rPr lang="ja-JP" altLang="en-US" sz="3200" dirty="0" smtClean="0">
                <a:latin typeface="Kozuka Mincho Pro M" pitchFamily="18" charset="-128"/>
                <a:ea typeface="Kozuka Mincho Pro M" pitchFamily="18" charset="-128"/>
              </a:rPr>
              <a:t>京</a:t>
            </a:r>
            <a:r>
              <a:rPr lang="ja-JP" altLang="en-US" sz="3200" dirty="0">
                <a:latin typeface="Kozuka Mincho Pro M" pitchFamily="18" charset="-128"/>
                <a:ea typeface="Kozuka Mincho Pro M" pitchFamily="18" charset="-128"/>
              </a:rPr>
              <a:t>か</a:t>
            </a:r>
            <a:r>
              <a:rPr lang="ja-JP" altLang="en-US" sz="3200" dirty="0" smtClean="0">
                <a:latin typeface="Kozuka Mincho Pro M" pitchFamily="18" charset="-128"/>
                <a:ea typeface="Kozuka Mincho Pro M" pitchFamily="18" charset="-128"/>
              </a:rPr>
              <a:t>ら</a:t>
            </a:r>
            <a:r>
              <a:rPr lang="en-US" altLang="ja-JP" sz="3200" dirty="0" smtClean="0">
                <a:latin typeface="Kozuka Mincho Pro M" pitchFamily="18" charset="-128"/>
                <a:ea typeface="Kozuka Mincho Pro M" pitchFamily="18" charset="-128"/>
              </a:rPr>
              <a:t>906</a:t>
            </a:r>
            <a:r>
              <a:rPr lang="ja-JP" altLang="en-US" sz="3200" dirty="0" smtClean="0">
                <a:latin typeface="Kozuka Mincho Pro M" pitchFamily="18" charset="-128"/>
                <a:ea typeface="Kozuka Mincho Pro M" pitchFamily="18" charset="-128"/>
              </a:rPr>
              <a:t>箱 </a:t>
            </a:r>
            <a:r>
              <a:rPr lang="en-US" altLang="ja-JP" sz="3200" dirty="0" smtClean="0">
                <a:latin typeface="Kozuka Mincho Pro M" pitchFamily="18" charset="-128"/>
                <a:ea typeface="Kozuka Mincho Pro M" pitchFamily="18" charset="-128"/>
              </a:rPr>
              <a:t>(</a:t>
            </a:r>
            <a:r>
              <a:rPr lang="en-US" sz="3200" dirty="0"/>
              <a:t>40</a:t>
            </a:r>
            <a:r>
              <a:rPr lang="zh-CN" altLang="en-US" sz="3200" dirty="0"/>
              <a:t>㎝</a:t>
            </a:r>
            <a:r>
              <a:rPr lang="en-US" sz="3200" dirty="0"/>
              <a:t>×34</a:t>
            </a:r>
            <a:r>
              <a:rPr lang="zh-CN" altLang="en-US" sz="3200" dirty="0"/>
              <a:t>㎝</a:t>
            </a:r>
            <a:r>
              <a:rPr lang="en-US" sz="3200" dirty="0"/>
              <a:t>×27</a:t>
            </a:r>
            <a:r>
              <a:rPr lang="zh-CN" altLang="en-US" sz="3200" dirty="0" smtClean="0"/>
              <a:t>㎝</a:t>
            </a:r>
            <a:r>
              <a:rPr lang="en-US" altLang="zh-CN" sz="3200" dirty="0" smtClean="0"/>
              <a:t>)</a:t>
            </a:r>
            <a:br>
              <a:rPr lang="en-US" altLang="zh-CN" sz="3200" dirty="0" smtClean="0"/>
            </a:br>
            <a:r>
              <a:rPr lang="ja-JP" altLang="en-US" sz="3200" dirty="0" smtClean="0">
                <a:latin typeface="Kozuka Mincho Pro M" pitchFamily="18" charset="-128"/>
                <a:ea typeface="Kozuka Mincho Pro M" pitchFamily="18" charset="-128"/>
              </a:rPr>
              <a:t>が輸送</a:t>
            </a:r>
            <a:r>
              <a:rPr lang="ja-JP" altLang="en-US" sz="3200" dirty="0">
                <a:latin typeface="Kozuka Mincho Pro M" pitchFamily="18" charset="-128"/>
                <a:ea typeface="Kozuka Mincho Pro M" pitchFamily="18" charset="-128"/>
              </a:rPr>
              <a:t>さ</a:t>
            </a:r>
            <a:r>
              <a:rPr lang="ja-JP" altLang="en-US" sz="3200" dirty="0" smtClean="0">
                <a:latin typeface="Kozuka Mincho Pro M" pitchFamily="18" charset="-128"/>
                <a:ea typeface="Kozuka Mincho Pro M" pitchFamily="18" charset="-128"/>
              </a:rPr>
              <a:t>れる</a:t>
            </a:r>
            <a:endParaRPr lang="en-US" sz="3200" dirty="0">
              <a:latin typeface="Kozuka Mincho Pro M" pitchFamily="18" charset="-128"/>
              <a:ea typeface="Kozuka Mincho Pro M" pitchFamily="18" charset="-128"/>
            </a:endParaRPr>
          </a:p>
        </p:txBody>
      </p:sp>
      <p:sp>
        <p:nvSpPr>
          <p:cNvPr id="3" name="Content Placeholder 2"/>
          <p:cNvSpPr>
            <a:spLocks noGrp="1"/>
          </p:cNvSpPr>
          <p:nvPr>
            <p:ph sz="half" idx="1"/>
          </p:nvPr>
        </p:nvSpPr>
        <p:spPr/>
        <p:txBody>
          <a:bodyPr>
            <a:normAutofit fontScale="92500" lnSpcReduction="10000"/>
          </a:bodyPr>
          <a:lstStyle/>
          <a:p>
            <a:r>
              <a:rPr lang="en-US" altLang="zh-CN" dirty="0" smtClean="0">
                <a:latin typeface="Kozuka Mincho Pro M" pitchFamily="18" charset="-128"/>
                <a:ea typeface="Kozuka Mincho Pro M" pitchFamily="18" charset="-128"/>
              </a:rPr>
              <a:t>2007</a:t>
            </a:r>
            <a:r>
              <a:rPr lang="ja-JP" altLang="en-US" dirty="0" smtClean="0">
                <a:latin typeface="Kozuka Mincho Pro M" pitchFamily="18" charset="-128"/>
                <a:ea typeface="Kozuka Mincho Pro M" pitchFamily="18" charset="-128"/>
              </a:rPr>
              <a:t>年、</a:t>
            </a:r>
            <a:r>
              <a:rPr lang="ja-JP" altLang="en-US" dirty="0">
                <a:latin typeface="Kozuka Mincho Pro M" pitchFamily="18" charset="-128"/>
                <a:ea typeface="Kozuka Mincho Pro M" pitchFamily="18" charset="-128"/>
              </a:rPr>
              <a:t>ニュージャー</a:t>
            </a:r>
            <a:r>
              <a:rPr lang="ja-JP" altLang="en-US" dirty="0" smtClean="0">
                <a:latin typeface="Kozuka Mincho Pro M" pitchFamily="18" charset="-128"/>
                <a:ea typeface="Kozuka Mincho Pro M" pitchFamily="18" charset="-128"/>
              </a:rPr>
              <a:t>ジーの</a:t>
            </a:r>
            <a:r>
              <a:rPr lang="en-US" altLang="ja-JP" dirty="0" smtClean="0">
                <a:latin typeface="Kozuka Mincho Pro M" pitchFamily="18" charset="-128"/>
                <a:ea typeface="Kozuka Mincho Pro M" pitchFamily="18" charset="-128"/>
              </a:rPr>
              <a:t>ReCAP</a:t>
            </a:r>
            <a:r>
              <a:rPr lang="ja-JP" altLang="en-US" dirty="0" smtClean="0">
                <a:latin typeface="Kozuka Mincho Pro M" pitchFamily="18" charset="-128"/>
                <a:ea typeface="Kozuka Mincho Pro M" pitchFamily="18" charset="-128"/>
              </a:rPr>
              <a:t> </a:t>
            </a:r>
            <a:r>
              <a:rPr lang="en-US" altLang="ja-JP" dirty="0" smtClean="0">
                <a:latin typeface="Kozuka Mincho Pro M" pitchFamily="18" charset="-128"/>
                <a:ea typeface="Kozuka Mincho Pro M" pitchFamily="18" charset="-128"/>
              </a:rPr>
              <a:t>(</a:t>
            </a:r>
            <a:r>
              <a:rPr lang="ja-JP" altLang="en-US" dirty="0" smtClean="0">
                <a:latin typeface="Kozuka Mincho Pro M" pitchFamily="18" charset="-128"/>
                <a:ea typeface="Kozuka Mincho Pro M" pitchFamily="18" charset="-128"/>
              </a:rPr>
              <a:t>遠</a:t>
            </a:r>
            <a:r>
              <a:rPr lang="ja-JP" altLang="en-US" dirty="0">
                <a:latin typeface="Kozuka Mincho Pro M" pitchFamily="18" charset="-128"/>
                <a:ea typeface="Kozuka Mincho Pro M" pitchFamily="18" charset="-128"/>
              </a:rPr>
              <a:t>隔地倉</a:t>
            </a:r>
            <a:r>
              <a:rPr lang="ja-JP" altLang="en-US" dirty="0" smtClean="0">
                <a:latin typeface="Kozuka Mincho Pro M" pitchFamily="18" charset="-128"/>
                <a:ea typeface="Kozuka Mincho Pro M" pitchFamily="18" charset="-128"/>
              </a:rPr>
              <a:t>庫</a:t>
            </a:r>
            <a:r>
              <a:rPr lang="en-US" altLang="ja-JP" dirty="0" smtClean="0">
                <a:latin typeface="Kozuka Mincho Pro M" pitchFamily="18" charset="-128"/>
                <a:ea typeface="Kozuka Mincho Pro M" pitchFamily="18" charset="-128"/>
              </a:rPr>
              <a:t>)</a:t>
            </a:r>
            <a:r>
              <a:rPr lang="ja-JP" altLang="en-US" dirty="0">
                <a:latin typeface="Kozuka Mincho Pro M" pitchFamily="18" charset="-128"/>
                <a:ea typeface="Kozuka Mincho Pro M" pitchFamily="18" charset="-128"/>
              </a:rPr>
              <a:t>に、牧野コレクショ</a:t>
            </a:r>
            <a:r>
              <a:rPr lang="ja-JP" altLang="en-US" dirty="0" smtClean="0">
                <a:latin typeface="Kozuka Mincho Pro M" pitchFamily="18" charset="-128"/>
                <a:ea typeface="Kozuka Mincho Pro M" pitchFamily="18" charset="-128"/>
              </a:rPr>
              <a:t>ンが届</a:t>
            </a:r>
            <a:r>
              <a:rPr lang="ja-JP" altLang="en-US" dirty="0">
                <a:latin typeface="Kozuka Mincho Pro M" pitchFamily="18" charset="-128"/>
                <a:ea typeface="Kozuka Mincho Pro M" pitchFamily="18" charset="-128"/>
              </a:rPr>
              <a:t>く</a:t>
            </a:r>
            <a:r>
              <a:rPr lang="ja-JP" altLang="en-US" dirty="0" smtClean="0">
                <a:latin typeface="Kozuka Mincho Pro M" pitchFamily="18" charset="-128"/>
                <a:ea typeface="Kozuka Mincho Pro M" pitchFamily="18" charset="-128"/>
              </a:rPr>
              <a:t>。</a:t>
            </a:r>
            <a:endParaRPr lang="en-US" altLang="ja-JP" dirty="0">
              <a:latin typeface="Kozuka Mincho Pro M" pitchFamily="18" charset="-128"/>
              <a:ea typeface="Kozuka Mincho Pro M" pitchFamily="18" charset="-128"/>
            </a:endParaRPr>
          </a:p>
          <a:p>
            <a:endParaRPr lang="en-US" altLang="ja-JP" dirty="0">
              <a:latin typeface="Kozuka Mincho Pro M" pitchFamily="18" charset="-128"/>
              <a:ea typeface="Kozuka Mincho Pro M" pitchFamily="18" charset="-128"/>
            </a:endParaRPr>
          </a:p>
          <a:p>
            <a:r>
              <a:rPr lang="en-US" altLang="zh-CN" dirty="0" smtClean="0">
                <a:latin typeface="Kozuka Mincho Pro M" pitchFamily="18" charset="-128"/>
                <a:ea typeface="Kozuka Mincho Pro M" pitchFamily="18" charset="-128"/>
              </a:rPr>
              <a:t>2008</a:t>
            </a:r>
            <a:r>
              <a:rPr lang="ja-JP" altLang="en-US" dirty="0" smtClean="0">
                <a:latin typeface="Kozuka Mincho Pro M" pitchFamily="18" charset="-128"/>
                <a:ea typeface="Kozuka Mincho Pro M" pitchFamily="18" charset="-128"/>
              </a:rPr>
              <a:t>年９</a:t>
            </a:r>
            <a:r>
              <a:rPr lang="ja-JP" altLang="en-US" dirty="0">
                <a:latin typeface="Kozuka Mincho Pro M" pitchFamily="18" charset="-128"/>
                <a:ea typeface="Kozuka Mincho Pro M" pitchFamily="18" charset="-128"/>
              </a:rPr>
              <a:t>月か</a:t>
            </a:r>
            <a:r>
              <a:rPr lang="ja-JP" altLang="en-US" dirty="0" smtClean="0">
                <a:latin typeface="Kozuka Mincho Pro M" pitchFamily="18" charset="-128"/>
                <a:ea typeface="Kozuka Mincho Pro M" pitchFamily="18" charset="-128"/>
              </a:rPr>
              <a:t>らス</a:t>
            </a:r>
            <a:r>
              <a:rPr lang="ja-JP" altLang="en-US" dirty="0">
                <a:latin typeface="Kozuka Mincho Pro M" pitchFamily="18" charset="-128"/>
                <a:ea typeface="Kozuka Mincho Pro M" pitchFamily="18" charset="-128"/>
              </a:rPr>
              <a:t>ター図書館</a:t>
            </a:r>
            <a:r>
              <a:rPr lang="ja-JP" altLang="en-US" dirty="0" smtClean="0">
                <a:latin typeface="Kozuka Mincho Pro M" pitchFamily="18" charset="-128"/>
                <a:ea typeface="Kozuka Mincho Pro M" pitchFamily="18" charset="-128"/>
              </a:rPr>
              <a:t>で、牧野コ</a:t>
            </a:r>
            <a:r>
              <a:rPr lang="ja-JP" altLang="en-US" dirty="0">
                <a:latin typeface="Kozuka Mincho Pro M" pitchFamily="18" charset="-128"/>
                <a:ea typeface="Kozuka Mincho Pro M" pitchFamily="18" charset="-128"/>
              </a:rPr>
              <a:t>レクショ</a:t>
            </a:r>
            <a:r>
              <a:rPr lang="ja-JP" altLang="en-US" dirty="0" smtClean="0">
                <a:latin typeface="Kozuka Mincho Pro M" pitchFamily="18" charset="-128"/>
                <a:ea typeface="Kozuka Mincho Pro M" pitchFamily="18" charset="-128"/>
              </a:rPr>
              <a:t>ン</a:t>
            </a:r>
            <a:r>
              <a:rPr lang="ja-JP" altLang="en-US" dirty="0">
                <a:latin typeface="Kozuka Mincho Pro M" pitchFamily="18" charset="-128"/>
                <a:ea typeface="Kozuka Mincho Pro M" pitchFamily="18" charset="-128"/>
              </a:rPr>
              <a:t>の</a:t>
            </a:r>
            <a:r>
              <a:rPr lang="ja-JP" altLang="en-US" dirty="0" smtClean="0">
                <a:latin typeface="Kozuka Mincho Pro M" pitchFamily="18" charset="-128"/>
                <a:ea typeface="Kozuka Mincho Pro M" pitchFamily="18" charset="-128"/>
              </a:rPr>
              <a:t>整理が始まる。</a:t>
            </a:r>
            <a:r>
              <a:rPr lang="en-US" altLang="ja-JP" dirty="0" err="1" smtClean="0">
                <a:latin typeface="Kozuka Mincho Pro M" pitchFamily="18" charset="-128"/>
                <a:ea typeface="Kozuka Mincho Pro M" pitchFamily="18" charset="-128"/>
              </a:rPr>
              <a:t>ReCAP</a:t>
            </a:r>
            <a:r>
              <a:rPr lang="ja-JP" altLang="en-US" dirty="0" smtClean="0">
                <a:latin typeface="Kozuka Mincho Pro M" pitchFamily="18" charset="-128"/>
                <a:ea typeface="Kozuka Mincho Pro M" pitchFamily="18" charset="-128"/>
              </a:rPr>
              <a:t>から少</a:t>
            </a:r>
            <a:r>
              <a:rPr lang="ja-JP" altLang="en-US" dirty="0">
                <a:latin typeface="Kozuka Mincho Pro M" pitchFamily="18" charset="-128"/>
                <a:ea typeface="Kozuka Mincho Pro M" pitchFamily="18" charset="-128"/>
              </a:rPr>
              <a:t>しず</a:t>
            </a:r>
            <a:r>
              <a:rPr lang="ja-JP" altLang="en-US" dirty="0" smtClean="0">
                <a:latin typeface="Kozuka Mincho Pro M" pitchFamily="18" charset="-128"/>
                <a:ea typeface="Kozuka Mincho Pro M" pitchFamily="18" charset="-128"/>
              </a:rPr>
              <a:t>つ</a:t>
            </a:r>
            <a:r>
              <a:rPr lang="ja-JP" altLang="en-US" dirty="0">
                <a:latin typeface="Kozuka Mincho Pro M" pitchFamily="18" charset="-128"/>
                <a:ea typeface="Kozuka Mincho Pro M" pitchFamily="18" charset="-128"/>
              </a:rPr>
              <a:t>箱</a:t>
            </a:r>
            <a:r>
              <a:rPr lang="ja-JP" altLang="en-US" dirty="0" smtClean="0">
                <a:latin typeface="Kozuka Mincho Pro M" pitchFamily="18" charset="-128"/>
                <a:ea typeface="Kozuka Mincho Pro M" pitchFamily="18" charset="-128"/>
              </a:rPr>
              <a:t>を取り寄せ、スターで整理する。</a:t>
            </a:r>
            <a:endParaRPr lang="en-US" altLang="ja-JP" dirty="0">
              <a:latin typeface="Kozuka Mincho Pro M" pitchFamily="18" charset="-128"/>
              <a:ea typeface="Kozuka Mincho Pro M" pitchFamily="18" charset="-128"/>
            </a:endParaRPr>
          </a:p>
          <a:p>
            <a:pPr marL="0" indent="0">
              <a:buNone/>
            </a:pPr>
            <a:endParaRPr lang="en-US" altLang="ja-JP" dirty="0" smtClean="0">
              <a:latin typeface="SimSun" pitchFamily="2" charset="-122"/>
              <a:ea typeface="SimSun" pitchFamily="2" charset="-122"/>
            </a:endParaRPr>
          </a:p>
        </p:txBody>
      </p:sp>
      <p:sp>
        <p:nvSpPr>
          <p:cNvPr id="4" name="Content Placeholder 3"/>
          <p:cNvSpPr>
            <a:spLocks noGrp="1"/>
          </p:cNvSpPr>
          <p:nvPr>
            <p:ph sz="half" idx="2"/>
          </p:nvPr>
        </p:nvSpPr>
        <p:spPr/>
        <p:txBody>
          <a:bodyPr>
            <a:normAutofit fontScale="92500" lnSpcReduction="10000"/>
          </a:bodyPr>
          <a:lstStyle/>
          <a:p>
            <a:endParaRPr lang="en-US" dirty="0"/>
          </a:p>
        </p:txBody>
      </p:sp>
      <p:pic>
        <p:nvPicPr>
          <p:cNvPr id="1027" name="Picture 3" descr="P:\Makino Archive Photos\Makino 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69" r="-7543"/>
          <a:stretch/>
        </p:blipFill>
        <p:spPr bwMode="auto">
          <a:xfrm>
            <a:off x="4419600" y="1409698"/>
            <a:ext cx="4419600" cy="4762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536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ja-JP" altLang="en-US" sz="3600" b="1" dirty="0">
                <a:latin typeface="Kozuka Mincho Pro M" pitchFamily="18" charset="-128"/>
                <a:ea typeface="Kozuka Mincho Pro M" pitchFamily="18" charset="-128"/>
              </a:rPr>
              <a:t>東宝映画株式会社資料</a:t>
            </a:r>
            <a:endParaRPr lang="en-US" sz="3600" b="1" dirty="0">
              <a:latin typeface="Kozuka Mincho Pro M" pitchFamily="18" charset="-128"/>
              <a:ea typeface="Kozuka Mincho Pro M" pitchFamily="18" charset="-128"/>
            </a:endParaRPr>
          </a:p>
        </p:txBody>
      </p:sp>
      <p:sp>
        <p:nvSpPr>
          <p:cNvPr id="3" name="Content Placeholder 2"/>
          <p:cNvSpPr>
            <a:spLocks noGrp="1"/>
          </p:cNvSpPr>
          <p:nvPr>
            <p:ph idx="1"/>
          </p:nvPr>
        </p:nvSpPr>
        <p:spPr>
          <a:xfrm>
            <a:off x="457200" y="914400"/>
            <a:ext cx="8229600" cy="5211763"/>
          </a:xfrm>
        </p:spPr>
        <p:txBody>
          <a:bodyPr>
            <a:normAutofit/>
          </a:bodyPr>
          <a:lstStyle/>
          <a:p>
            <a:r>
              <a:rPr lang="ja-JP" altLang="en-US" sz="2400" dirty="0" smtClean="0">
                <a:latin typeface="Kozuka Mincho Pro M" pitchFamily="18" charset="-128"/>
                <a:ea typeface="Kozuka Mincho Pro M" pitchFamily="18" charset="-128"/>
              </a:rPr>
              <a:t>東宝、松竹、日活、東映、大映、などの撮影会社資料</a:t>
            </a:r>
            <a:endParaRPr lang="en-US" altLang="ja-JP" sz="2400" dirty="0" smtClean="0">
              <a:latin typeface="Kozuka Mincho Pro M" pitchFamily="18" charset="-128"/>
              <a:ea typeface="Kozuka Mincho Pro M" pitchFamily="18" charset="-128"/>
            </a:endParaRPr>
          </a:p>
          <a:p>
            <a:r>
              <a:rPr lang="ja-JP" altLang="en-US" sz="2400" dirty="0">
                <a:latin typeface="Kozuka Mincho Pro M" pitchFamily="18" charset="-128"/>
                <a:ea typeface="Kozuka Mincho Pro M" pitchFamily="18" charset="-128"/>
              </a:rPr>
              <a:t>東</a:t>
            </a:r>
            <a:r>
              <a:rPr lang="ja-JP" altLang="en-US" sz="2400" dirty="0" smtClean="0">
                <a:latin typeface="Kozuka Mincho Pro M" pitchFamily="18" charset="-128"/>
                <a:ea typeface="Kozuka Mincho Pro M" pitchFamily="18" charset="-128"/>
              </a:rPr>
              <a:t>宝だけで、アーカイブ箱は</a:t>
            </a:r>
            <a:r>
              <a:rPr lang="en-US" altLang="ja-JP" sz="2400" dirty="0" smtClean="0">
                <a:latin typeface="Kozuka Mincho Pro M" pitchFamily="18" charset="-128"/>
                <a:ea typeface="Kozuka Mincho Pro M" pitchFamily="18" charset="-128"/>
              </a:rPr>
              <a:t>22</a:t>
            </a:r>
            <a:r>
              <a:rPr lang="ja-JP" altLang="en-US" sz="2400" dirty="0" smtClean="0">
                <a:latin typeface="Kozuka Mincho Pro M" pitchFamily="18" charset="-128"/>
                <a:ea typeface="Kozuka Mincho Pro M" pitchFamily="18" charset="-128"/>
              </a:rPr>
              <a:t>個、</a:t>
            </a:r>
            <a:r>
              <a:rPr lang="en-US" sz="2400" dirty="0" smtClean="0">
                <a:latin typeface="Kozuka Mincho Pro M" pitchFamily="18" charset="-128"/>
                <a:ea typeface="Kozuka Mincho Pro M" pitchFamily="18" charset="-128"/>
              </a:rPr>
              <a:t>160 </a:t>
            </a:r>
            <a:r>
              <a:rPr lang="ja-JP" altLang="en-US" sz="2400" dirty="0" smtClean="0">
                <a:latin typeface="Kozuka Mincho Pro M" pitchFamily="18" charset="-128"/>
                <a:ea typeface="Kozuka Mincho Pro M" pitchFamily="18" charset="-128"/>
              </a:rPr>
              <a:t>フオルダー</a:t>
            </a:r>
            <a:endParaRPr lang="en-US" altLang="ja-JP" sz="2400" dirty="0" smtClean="0">
              <a:latin typeface="Kozuka Mincho Pro M" pitchFamily="18" charset="-128"/>
              <a:ea typeface="Kozuka Mincho Pro M" pitchFamily="18" charset="-128"/>
            </a:endParaRPr>
          </a:p>
          <a:p>
            <a:pPr marL="0" indent="0">
              <a:buNone/>
            </a:pPr>
            <a:r>
              <a:rPr lang="ja-JP" altLang="en-US" sz="2000" dirty="0" smtClean="0">
                <a:latin typeface="SimSun" pitchFamily="2" charset="-122"/>
                <a:ea typeface="SimSun" pitchFamily="2" charset="-122"/>
              </a:rPr>
              <a:t>　</a:t>
            </a:r>
            <a:endParaRPr lang="en-US" altLang="ja-JP" sz="2000" dirty="0" smtClean="0">
              <a:latin typeface="SimSun" pitchFamily="2" charset="-122"/>
              <a:ea typeface="SimSun" pitchFamily="2" charset="-122"/>
            </a:endParaRPr>
          </a:p>
          <a:p>
            <a:pPr marL="0" indent="0">
              <a:buNone/>
            </a:pPr>
            <a:endParaRPr lang="en-US" sz="2000" dirty="0">
              <a:latin typeface="SimSun" pitchFamily="2" charset="-122"/>
              <a:ea typeface="SimSun" pitchFamily="2" charset="-122"/>
            </a:endParaRPr>
          </a:p>
        </p:txBody>
      </p:sp>
      <p:pic>
        <p:nvPicPr>
          <p:cNvPr id="2051" name="Picture 3" descr="P:\Makino Archive Photos\Archival Boxes numbe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819" y="1981200"/>
            <a:ext cx="58674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61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7086600" cy="566738"/>
          </a:xfrm>
        </p:spPr>
        <p:txBody>
          <a:bodyPr>
            <a:normAutofit/>
          </a:bodyPr>
          <a:lstStyle/>
          <a:p>
            <a:r>
              <a:rPr lang="zh-CN" altLang="en-US" sz="2800" dirty="0" smtClean="0">
                <a:latin typeface="Kozuka Mincho Pro M" pitchFamily="18" charset="-128"/>
                <a:ea typeface="Kozuka Mincho Pro M" pitchFamily="18" charset="-128"/>
              </a:rPr>
              <a:t>岸松雄</a:t>
            </a:r>
            <a:r>
              <a:rPr lang="en-US" sz="2800" dirty="0" smtClean="0">
                <a:latin typeface="Kozuka Mincho Pro M" pitchFamily="18" charset="-128"/>
                <a:ea typeface="Kozuka Mincho Pro M" pitchFamily="18" charset="-128"/>
              </a:rPr>
              <a:t>,</a:t>
            </a:r>
            <a:r>
              <a:rPr lang="ja-JP" altLang="en-US" sz="2800" dirty="0">
                <a:latin typeface="Kozuka Mincho Pro M" pitchFamily="18" charset="-128"/>
                <a:ea typeface="Kozuka Mincho Pro M" pitchFamily="18" charset="-128"/>
              </a:rPr>
              <a:t>　スクラップブッ</a:t>
            </a:r>
            <a:r>
              <a:rPr lang="ja-JP" altLang="en-US" sz="2800" dirty="0" smtClean="0">
                <a:latin typeface="Kozuka Mincho Pro M" pitchFamily="18" charset="-128"/>
                <a:ea typeface="Kozuka Mincho Pro M" pitchFamily="18" charset="-128"/>
              </a:rPr>
              <a:t>ク（</a:t>
            </a:r>
            <a:r>
              <a:rPr lang="en-US" sz="2800" dirty="0" smtClean="0">
                <a:latin typeface="Kozuka Mincho Pro M" pitchFamily="18" charset="-128"/>
                <a:ea typeface="Kozuka Mincho Pro M" pitchFamily="18" charset="-128"/>
              </a:rPr>
              <a:t>1960</a:t>
            </a:r>
            <a:r>
              <a:rPr lang="ja-JP" altLang="en-US" sz="2800" dirty="0" smtClean="0">
                <a:latin typeface="Kozuka Mincho Pro M" pitchFamily="18" charset="-128"/>
                <a:ea typeface="Kozuka Mincho Pro M" pitchFamily="18" charset="-128"/>
              </a:rPr>
              <a:t>）</a:t>
            </a:r>
            <a:endParaRPr lang="en-US" sz="280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1295400" y="5367338"/>
            <a:ext cx="6400800" cy="1262062"/>
          </a:xfrm>
        </p:spPr>
        <p:txBody>
          <a:bodyPr>
            <a:normAutofit/>
          </a:bodyPr>
          <a:lstStyle/>
          <a:p>
            <a:r>
              <a:rPr lang="ja-JP" altLang="en-US" sz="2300" dirty="0">
                <a:latin typeface="Kozuka Mincho Pro M" pitchFamily="18" charset="-128"/>
                <a:ea typeface="Kozuka Mincho Pro M" pitchFamily="18" charset="-128"/>
              </a:rPr>
              <a:t>牧</a:t>
            </a:r>
            <a:r>
              <a:rPr lang="ja-JP" altLang="en-US" sz="2300" dirty="0" smtClean="0">
                <a:latin typeface="Kozuka Mincho Pro M" pitchFamily="18" charset="-128"/>
                <a:ea typeface="Kozuka Mincho Pro M" pitchFamily="18" charset="-128"/>
              </a:rPr>
              <a:t>野コレクションのス</a:t>
            </a:r>
            <a:r>
              <a:rPr lang="ja-JP" altLang="en-US" sz="2300" dirty="0">
                <a:latin typeface="Kozuka Mincho Pro M" pitchFamily="18" charset="-128"/>
                <a:ea typeface="Kozuka Mincho Pro M" pitchFamily="18" charset="-128"/>
              </a:rPr>
              <a:t>クラップブ</a:t>
            </a:r>
            <a:r>
              <a:rPr lang="ja-JP" altLang="en-US" sz="2300" dirty="0" smtClean="0">
                <a:latin typeface="Kozuka Mincho Pro M" pitchFamily="18" charset="-128"/>
                <a:ea typeface="Kozuka Mincho Pro M" pitchFamily="18" charset="-128"/>
              </a:rPr>
              <a:t>ックのうち、</a:t>
            </a:r>
            <a:r>
              <a:rPr lang="en-US" altLang="ja-JP" sz="2300" dirty="0" smtClean="0">
                <a:latin typeface="Kozuka Mincho Pro M" pitchFamily="18" charset="-128"/>
                <a:ea typeface="Kozuka Mincho Pro M" pitchFamily="18" charset="-128"/>
              </a:rPr>
              <a:t/>
            </a:r>
            <a:br>
              <a:rPr lang="en-US" altLang="ja-JP" sz="2300" dirty="0" smtClean="0">
                <a:latin typeface="Kozuka Mincho Pro M" pitchFamily="18" charset="-128"/>
                <a:ea typeface="Kozuka Mincho Pro M" pitchFamily="18" charset="-128"/>
              </a:rPr>
            </a:br>
            <a:r>
              <a:rPr lang="en-US" altLang="ja-JP" sz="2300" dirty="0">
                <a:latin typeface="Kozuka Mincho Pro M" pitchFamily="18" charset="-128"/>
                <a:ea typeface="Kozuka Mincho Pro M" pitchFamily="18" charset="-128"/>
              </a:rPr>
              <a:t>29</a:t>
            </a:r>
            <a:r>
              <a:rPr lang="ja-JP" altLang="en-US" sz="2300" dirty="0" smtClean="0">
                <a:latin typeface="Kozuka Mincho Pro M" pitchFamily="18" charset="-128"/>
                <a:ea typeface="Kozuka Mincho Pro M" pitchFamily="18" charset="-128"/>
              </a:rPr>
              <a:t>冊が</a:t>
            </a:r>
            <a:r>
              <a:rPr lang="zh-CN" altLang="en-US" sz="2300" dirty="0">
                <a:latin typeface="Kozuka Mincho Pro M" pitchFamily="18" charset="-128"/>
                <a:ea typeface="Kozuka Mincho Pro M" pitchFamily="18" charset="-128"/>
              </a:rPr>
              <a:t>岸松</a:t>
            </a:r>
            <a:r>
              <a:rPr lang="zh-CN" altLang="en-US" sz="2300" dirty="0" smtClean="0">
                <a:latin typeface="Kozuka Mincho Pro M" pitchFamily="18" charset="-128"/>
                <a:ea typeface="Kozuka Mincho Pro M" pitchFamily="18" charset="-128"/>
              </a:rPr>
              <a:t>雄</a:t>
            </a:r>
            <a:r>
              <a:rPr lang="ja-JP" altLang="en-US" sz="2300" dirty="0" smtClean="0">
                <a:latin typeface="Kozuka Mincho Pro M" pitchFamily="18" charset="-128"/>
                <a:ea typeface="Kozuka Mincho Pro M" pitchFamily="18" charset="-128"/>
              </a:rPr>
              <a:t>によるもの。</a:t>
            </a:r>
            <a:endParaRPr lang="en-US" altLang="ja-JP" sz="2300" dirty="0" smtClean="0">
              <a:latin typeface="Kozuka Mincho Pro M" pitchFamily="18" charset="-128"/>
              <a:ea typeface="Kozuka Mincho Pro M" pitchFamily="18" charset="-128"/>
            </a:endParaRPr>
          </a:p>
          <a:p>
            <a:r>
              <a:rPr lang="ja-JP" altLang="en-US" sz="2300" dirty="0">
                <a:latin typeface="Kozuka Mincho Pro M" pitchFamily="18" charset="-128"/>
                <a:ea typeface="Kozuka Mincho Pro M" pitchFamily="18" charset="-128"/>
              </a:rPr>
              <a:t>写真</a:t>
            </a:r>
            <a:r>
              <a:rPr lang="ja-JP" altLang="en-US" sz="2300" dirty="0" smtClean="0">
                <a:latin typeface="Kozuka Mincho Pro M" pitchFamily="18" charset="-128"/>
                <a:ea typeface="Kozuka Mincho Pro M" pitchFamily="18" charset="-128"/>
              </a:rPr>
              <a:t>のスクラップはチャップリンについて。</a:t>
            </a:r>
            <a:endParaRPr lang="en-US" dirty="0">
              <a:latin typeface="Kozuka Mincho Pro M" pitchFamily="18" charset="-128"/>
              <a:ea typeface="Kozuka Mincho Pro M" pitchFamily="18" charset="-128"/>
            </a:endParaRPr>
          </a:p>
        </p:txBody>
      </p:sp>
      <p:pic>
        <p:nvPicPr>
          <p:cNvPr id="2050" name="Picture 2" descr="C:\Documents and Settings\w2k-mosis-user\My Documents\Katzoff\Makino Archive Photos\scrapbook - Kishi Matsuo on Chaplin inside.JPG"/>
          <p:cNvPicPr>
            <a:picLocks noGrp="1" noChangeAspect="1" noChangeArrowheads="1"/>
          </p:cNvPicPr>
          <p:nvPr>
            <p:ph type="pic" idx="1"/>
          </p:nvPr>
        </p:nvPicPr>
        <p:blipFill>
          <a:blip r:embed="rId2"/>
          <a:srcRect/>
          <a:stretch>
            <a:fillRect/>
          </a:stretch>
        </p:blipFill>
        <p:spPr bwMode="auto">
          <a:xfrm>
            <a:off x="533400" y="228600"/>
            <a:ext cx="8153400" cy="449897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r>
              <a:rPr lang="ja-JP" altLang="en-US" dirty="0" smtClean="0"/>
              <a:t>ポスター</a:t>
            </a:r>
            <a:endParaRPr lang="en-US" dirty="0"/>
          </a:p>
        </p:txBody>
      </p:sp>
      <p:sp>
        <p:nvSpPr>
          <p:cNvPr id="3" name="Vertical Text Placeholder 2"/>
          <p:cNvSpPr>
            <a:spLocks noGrp="1"/>
          </p:cNvSpPr>
          <p:nvPr>
            <p:ph type="body" orient="vert"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6705600"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02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876800"/>
            <a:ext cx="6135688" cy="609600"/>
          </a:xfrm>
        </p:spPr>
        <p:txBody>
          <a:bodyPr>
            <a:noAutofit/>
          </a:bodyPr>
          <a:lstStyle/>
          <a:p>
            <a:r>
              <a:rPr lang="ja-JP" altLang="en-US" sz="2800" dirty="0" smtClean="0">
                <a:latin typeface="Kozuka Mincho Pro M" pitchFamily="18" charset="-128"/>
                <a:ea typeface="Kozuka Mincho Pro M" pitchFamily="18" charset="-128"/>
              </a:rPr>
              <a:t>現撮影の写真、</a:t>
            </a:r>
            <a:r>
              <a:rPr lang="zh-CN" altLang="en-US" sz="2800" i="1" dirty="0" smtClean="0">
                <a:latin typeface="Kozuka Mincho Pro M" pitchFamily="18" charset="-128"/>
                <a:ea typeface="Kozuka Mincho Pro M" pitchFamily="18" charset="-128"/>
              </a:rPr>
              <a:t>戦</a:t>
            </a:r>
            <a:r>
              <a:rPr lang="zh-CN" altLang="en-US" sz="2800" i="1" dirty="0">
                <a:latin typeface="Kozuka Mincho Pro M" pitchFamily="18" charset="-128"/>
                <a:ea typeface="Kozuka Mincho Pro M" pitchFamily="18" charset="-128"/>
              </a:rPr>
              <a:t>う兵</a:t>
            </a:r>
            <a:r>
              <a:rPr lang="zh-CN" altLang="en-US" sz="2800" i="1" dirty="0" smtClean="0">
                <a:latin typeface="Kozuka Mincho Pro M" pitchFamily="18" charset="-128"/>
                <a:ea typeface="Kozuka Mincho Pro M" pitchFamily="18" charset="-128"/>
              </a:rPr>
              <a:t>隊</a:t>
            </a:r>
            <a:r>
              <a:rPr lang="ja-JP" altLang="en-US" sz="2800" dirty="0">
                <a:latin typeface="Kozuka Mincho Pro M" pitchFamily="18" charset="-128"/>
                <a:ea typeface="Kozuka Mincho Pro M" pitchFamily="18" charset="-128"/>
              </a:rPr>
              <a:t>（</a:t>
            </a:r>
            <a:r>
              <a:rPr lang="en-US" sz="2800" dirty="0" smtClean="0">
                <a:latin typeface="Kozuka Mincho Pro M" pitchFamily="18" charset="-128"/>
                <a:ea typeface="Kozuka Mincho Pro M" pitchFamily="18" charset="-128"/>
              </a:rPr>
              <a:t>1939</a:t>
            </a:r>
            <a:r>
              <a:rPr lang="ja-JP" altLang="en-US" sz="2800" dirty="0" smtClean="0">
                <a:latin typeface="Kozuka Mincho Pro M" pitchFamily="18" charset="-128"/>
                <a:ea typeface="Kozuka Mincho Pro M" pitchFamily="18" charset="-128"/>
              </a:rPr>
              <a:t>）</a:t>
            </a:r>
            <a:endParaRPr lang="en-US" sz="2800" dirty="0">
              <a:latin typeface="Kozuka Mincho Pro M" pitchFamily="18" charset="-128"/>
              <a:ea typeface="Kozuka Mincho Pro M" pitchFamily="18" charset="-128"/>
            </a:endParaRPr>
          </a:p>
        </p:txBody>
      </p:sp>
      <p:sp>
        <p:nvSpPr>
          <p:cNvPr id="4" name="Text Placeholder 3"/>
          <p:cNvSpPr>
            <a:spLocks noGrp="1"/>
          </p:cNvSpPr>
          <p:nvPr>
            <p:ph type="body" sz="half" idx="2"/>
          </p:nvPr>
        </p:nvSpPr>
        <p:spPr>
          <a:xfrm>
            <a:off x="1792288" y="5562600"/>
            <a:ext cx="5486400" cy="914400"/>
          </a:xfrm>
        </p:spPr>
        <p:txBody>
          <a:bodyPr>
            <a:normAutofit fontScale="47500" lnSpcReduction="20000"/>
          </a:bodyPr>
          <a:lstStyle/>
          <a:p>
            <a:r>
              <a:rPr lang="en-US" altLang="ja-JP" sz="2400" dirty="0" smtClean="0">
                <a:latin typeface="Kozuka Mincho Pro M" pitchFamily="18" charset="-128"/>
                <a:ea typeface="Kozuka Mincho Pro M" pitchFamily="18" charset="-128"/>
              </a:rPr>
              <a:t/>
            </a:r>
            <a:br>
              <a:rPr lang="en-US" altLang="ja-JP" sz="2400" dirty="0" smtClean="0">
                <a:latin typeface="Kozuka Mincho Pro M" pitchFamily="18" charset="-128"/>
                <a:ea typeface="Kozuka Mincho Pro M" pitchFamily="18" charset="-128"/>
              </a:rPr>
            </a:br>
            <a:r>
              <a:rPr lang="ja-JP" altLang="en-US" sz="5100" dirty="0" smtClean="0">
                <a:latin typeface="Kozuka Mincho Pro M" pitchFamily="18" charset="-128"/>
                <a:ea typeface="Kozuka Mincho Pro M" pitchFamily="18" charset="-128"/>
              </a:rPr>
              <a:t>監督</a:t>
            </a:r>
            <a:r>
              <a:rPr lang="en-US" altLang="ja-JP" sz="5100" dirty="0" smtClean="0">
                <a:latin typeface="Kozuka Mincho Pro M" pitchFamily="18" charset="-128"/>
                <a:ea typeface="Kozuka Mincho Pro M" pitchFamily="18" charset="-128"/>
              </a:rPr>
              <a:t>/</a:t>
            </a:r>
            <a:r>
              <a:rPr lang="ja-JP" altLang="en-US" sz="5100" dirty="0" smtClean="0">
                <a:latin typeface="Kozuka Mincho Pro M" pitchFamily="18" charset="-128"/>
                <a:ea typeface="Kozuka Mincho Pro M" pitchFamily="18" charset="-128"/>
              </a:rPr>
              <a:t>亀</a:t>
            </a:r>
            <a:r>
              <a:rPr lang="ja-JP" altLang="en-US" sz="5100" dirty="0">
                <a:latin typeface="Kozuka Mincho Pro M" pitchFamily="18" charset="-128"/>
                <a:ea typeface="Kozuka Mincho Pro M" pitchFamily="18" charset="-128"/>
              </a:rPr>
              <a:t>井文</a:t>
            </a:r>
            <a:r>
              <a:rPr lang="ja-JP" altLang="en-US" sz="5100" dirty="0" smtClean="0">
                <a:latin typeface="Kozuka Mincho Pro M" pitchFamily="18" charset="-128"/>
                <a:ea typeface="Kozuka Mincho Pro M" pitchFamily="18" charset="-128"/>
              </a:rPr>
              <a:t>夫</a:t>
            </a:r>
            <a:r>
              <a:rPr lang="en-US" altLang="ja-JP" sz="5100" dirty="0" smtClean="0">
                <a:latin typeface="Kozuka Mincho Pro M" pitchFamily="18" charset="-128"/>
                <a:ea typeface="Kozuka Mincho Pro M" pitchFamily="18" charset="-128"/>
              </a:rPr>
              <a:t>,</a:t>
            </a:r>
            <a:r>
              <a:rPr lang="ja-JP" altLang="en-US" sz="5100" dirty="0" smtClean="0">
                <a:latin typeface="Kozuka Mincho Pro M" pitchFamily="18" charset="-128"/>
                <a:ea typeface="Kozuka Mincho Pro M" pitchFamily="18" charset="-128"/>
              </a:rPr>
              <a:t>　キャメラマン</a:t>
            </a:r>
            <a:r>
              <a:rPr lang="en-US" altLang="ja-JP" sz="5100" dirty="0" smtClean="0">
                <a:latin typeface="Kozuka Mincho Pro M" pitchFamily="18" charset="-128"/>
                <a:ea typeface="Kozuka Mincho Pro M" pitchFamily="18" charset="-128"/>
              </a:rPr>
              <a:t>/</a:t>
            </a:r>
            <a:r>
              <a:rPr lang="ja-JP" altLang="en-US" sz="5100" dirty="0" smtClean="0">
                <a:latin typeface="Kozuka Mincho Pro M" pitchFamily="18" charset="-128"/>
                <a:ea typeface="Kozuka Mincho Pro M" pitchFamily="18" charset="-128"/>
              </a:rPr>
              <a:t>三</a:t>
            </a:r>
            <a:r>
              <a:rPr lang="ja-JP" altLang="en-US" sz="5100" dirty="0">
                <a:latin typeface="Kozuka Mincho Pro M" pitchFamily="18" charset="-128"/>
                <a:ea typeface="Kozuka Mincho Pro M" pitchFamily="18" charset="-128"/>
              </a:rPr>
              <a:t>木茂</a:t>
            </a:r>
            <a:endParaRPr lang="en-US" altLang="ja-JP" sz="5100" dirty="0" smtClean="0">
              <a:latin typeface="Kozuka Mincho Pro M" pitchFamily="18" charset="-128"/>
              <a:ea typeface="Kozuka Mincho Pro M" pitchFamily="18" charset="-128"/>
            </a:endParaRPr>
          </a:p>
          <a:p>
            <a:r>
              <a:rPr lang="en-US" altLang="ja-JP" sz="2100" dirty="0" smtClean="0">
                <a:latin typeface="Kozuka Mincho Pro M" pitchFamily="18" charset="-128"/>
                <a:ea typeface="Kozuka Mincho Pro M" pitchFamily="18" charset="-128"/>
              </a:rPr>
              <a:t/>
            </a:r>
            <a:br>
              <a:rPr lang="en-US" altLang="ja-JP" sz="2100" dirty="0" smtClean="0">
                <a:latin typeface="Kozuka Mincho Pro M" pitchFamily="18" charset="-128"/>
                <a:ea typeface="Kozuka Mincho Pro M" pitchFamily="18" charset="-128"/>
              </a:rPr>
            </a:br>
            <a:endParaRPr lang="en-US" dirty="0">
              <a:latin typeface="Kozuka Mincho Pro M" pitchFamily="18" charset="-128"/>
              <a:ea typeface="Kozuka Mincho Pro M" pitchFamily="18" charset="-128"/>
            </a:endParaRPr>
          </a:p>
        </p:txBody>
      </p:sp>
      <p:pic>
        <p:nvPicPr>
          <p:cNvPr id="18434" name="Picture 2" descr="C:\Documents and Settings\w2k-mosis-user\My Documents\Katzoff\Makino Archive Photos\006a.jpg"/>
          <p:cNvPicPr>
            <a:picLocks noGrp="1" noChangeAspect="1" noChangeArrowheads="1"/>
          </p:cNvPicPr>
          <p:nvPr>
            <p:ph type="pic" idx="1"/>
          </p:nvPr>
        </p:nvPicPr>
        <p:blipFill>
          <a:blip r:embed="rId2" cstate="print"/>
          <a:srcRect/>
          <a:stretch>
            <a:fillRect/>
          </a:stretch>
        </p:blipFill>
        <p:spPr bwMode="auto">
          <a:xfrm>
            <a:off x="685800" y="228600"/>
            <a:ext cx="7620000" cy="449897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a:bodyPr>
          <a:lstStyle/>
          <a:p>
            <a:r>
              <a:rPr lang="ja-JP" altLang="en-US" sz="2800" b="1" dirty="0" smtClean="0">
                <a:latin typeface="Kozuka Mincho Pro M" pitchFamily="18" charset="-128"/>
                <a:ea typeface="Kozuka Mincho Pro M" pitchFamily="18" charset="-128"/>
              </a:rPr>
              <a:t>撮影現場の</a:t>
            </a:r>
            <a:r>
              <a:rPr lang="ja-JP" altLang="en-US" sz="2800" b="1" dirty="0">
                <a:latin typeface="Kozuka Mincho Pro M" pitchFamily="18" charset="-128"/>
                <a:ea typeface="Kozuka Mincho Pro M" pitchFamily="18" charset="-128"/>
              </a:rPr>
              <a:t>写真</a:t>
            </a:r>
            <a:r>
              <a:rPr lang="ja-JP" altLang="en-US" sz="2800" b="1" dirty="0" smtClean="0">
                <a:latin typeface="Kozuka Mincho Pro M" pitchFamily="18" charset="-128"/>
                <a:ea typeface="Kozuka Mincho Pro M" pitchFamily="18" charset="-128"/>
              </a:rPr>
              <a:t>、</a:t>
            </a:r>
            <a:r>
              <a:rPr lang="zh-CN" altLang="en-US" sz="2800" b="1" i="1" dirty="0" smtClean="0">
                <a:latin typeface="Kozuka Mincho Pro M" pitchFamily="18" charset="-128"/>
                <a:ea typeface="Kozuka Mincho Pro M" pitchFamily="18" charset="-128"/>
              </a:rPr>
              <a:t>戦</a:t>
            </a:r>
            <a:r>
              <a:rPr lang="zh-CN" altLang="en-US" sz="2800" b="1" i="1" dirty="0">
                <a:latin typeface="Kozuka Mincho Pro M" pitchFamily="18" charset="-128"/>
                <a:ea typeface="Kozuka Mincho Pro M" pitchFamily="18" charset="-128"/>
              </a:rPr>
              <a:t>う兵</a:t>
            </a:r>
            <a:r>
              <a:rPr lang="zh-CN" altLang="en-US" sz="2800" b="1" i="1" dirty="0" smtClean="0">
                <a:latin typeface="Kozuka Mincho Pro M" pitchFamily="18" charset="-128"/>
                <a:ea typeface="Kozuka Mincho Pro M" pitchFamily="18" charset="-128"/>
              </a:rPr>
              <a:t>隊</a:t>
            </a:r>
            <a:r>
              <a:rPr lang="ja-JP" altLang="en-US" sz="2800" b="1" dirty="0">
                <a:latin typeface="Kozuka Mincho Pro M" pitchFamily="18" charset="-128"/>
                <a:ea typeface="Kozuka Mincho Pro M" pitchFamily="18" charset="-128"/>
              </a:rPr>
              <a:t>、</a:t>
            </a:r>
            <a:r>
              <a:rPr lang="en-US" sz="2800" b="1" dirty="0" smtClean="0">
                <a:latin typeface="Kozuka Mincho Pro M" pitchFamily="18" charset="-128"/>
                <a:ea typeface="Kozuka Mincho Pro M" pitchFamily="18" charset="-128"/>
              </a:rPr>
              <a:t> </a:t>
            </a:r>
            <a:r>
              <a:rPr lang="ja-JP" altLang="en-US" sz="2800" b="1" dirty="0" smtClean="0">
                <a:latin typeface="Kozuka Mincho Pro M" pitchFamily="18" charset="-128"/>
                <a:ea typeface="Kozuka Mincho Pro M" pitchFamily="18" charset="-128"/>
              </a:rPr>
              <a:t>三木茂、</a:t>
            </a:r>
            <a:r>
              <a:rPr lang="en-US" sz="2800" b="1" dirty="0" smtClean="0">
                <a:latin typeface="Kozuka Mincho Pro M" pitchFamily="18" charset="-128"/>
                <a:ea typeface="Kozuka Mincho Pro M" pitchFamily="18" charset="-128"/>
              </a:rPr>
              <a:t>1939</a:t>
            </a:r>
            <a:endParaRPr lang="en-US" sz="2800" b="1" dirty="0">
              <a:latin typeface="Kozuka Mincho Pro M" pitchFamily="18" charset="-128"/>
              <a:ea typeface="Kozuka Mincho Pro M" pitchFamily="18" charset="-128"/>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2083" y="1600200"/>
            <a:ext cx="639983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504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715000"/>
            <a:ext cx="5486400" cy="533400"/>
          </a:xfrm>
        </p:spPr>
        <p:txBody>
          <a:bodyPr>
            <a:normAutofit fontScale="90000"/>
          </a:bodyPr>
          <a:lstStyle/>
          <a:p>
            <a:r>
              <a:rPr lang="en-US" altLang="ja-JP" dirty="0" smtClean="0"/>
              <a:t/>
            </a:r>
            <a:br>
              <a:rPr lang="en-US" altLang="ja-JP" dirty="0" smtClean="0"/>
            </a:br>
            <a:r>
              <a:rPr lang="en-US" altLang="ja-JP" dirty="0"/>
              <a:t/>
            </a:r>
            <a:br>
              <a:rPr lang="en-US" altLang="ja-JP" dirty="0"/>
            </a:br>
            <a:r>
              <a:rPr lang="en-US" altLang="ja-JP" dirty="0" smtClean="0"/>
              <a:t/>
            </a:r>
            <a:br>
              <a:rPr lang="en-US" altLang="ja-JP" dirty="0" smtClean="0"/>
            </a:br>
            <a:r>
              <a:rPr lang="en-US" altLang="ja-JP" dirty="0"/>
              <a:t/>
            </a:r>
            <a:br>
              <a:rPr lang="en-US" altLang="ja-JP" dirty="0"/>
            </a:br>
            <a:r>
              <a:rPr lang="en-US" altLang="ja-JP" dirty="0" smtClean="0"/>
              <a:t/>
            </a:r>
            <a:br>
              <a:rPr lang="en-US" altLang="ja-JP" dirty="0" smtClean="0"/>
            </a:br>
            <a:endParaRPr lang="en-US" sz="2700" b="0" dirty="0">
              <a:latin typeface="SimSun" pitchFamily="2" charset="-122"/>
              <a:ea typeface="SimSun" pitchFamily="2" charset="-122"/>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715000"/>
            <a:ext cx="5486400" cy="838200"/>
          </a:xfrm>
        </p:spPr>
        <p:txBody>
          <a:bodyPr>
            <a:normAutofit/>
          </a:bodyPr>
          <a:lstStyle/>
          <a:p>
            <a:r>
              <a:rPr lang="ja-JP" altLang="en-US" sz="3600" dirty="0">
                <a:latin typeface="Kozuka Mincho Pro M" pitchFamily="18" charset="-128"/>
                <a:ea typeface="Kozuka Mincho Pro M" pitchFamily="18" charset="-128"/>
              </a:rPr>
              <a:t>戦前雑</a:t>
            </a:r>
            <a:r>
              <a:rPr lang="ja-JP" altLang="en-US" sz="3600" dirty="0" smtClean="0">
                <a:latin typeface="Kozuka Mincho Pro M" pitchFamily="18" charset="-128"/>
                <a:ea typeface="Kozuka Mincho Pro M" pitchFamily="18" charset="-128"/>
              </a:rPr>
              <a:t>誌</a:t>
            </a:r>
            <a:r>
              <a:rPr lang="ja-JP" altLang="en-US" sz="3600" dirty="0">
                <a:latin typeface="Kozuka Mincho Pro M" pitchFamily="18" charset="-128"/>
                <a:ea typeface="Kozuka Mincho Pro M" pitchFamily="18" charset="-128"/>
              </a:rPr>
              <a:t>（</a:t>
            </a:r>
            <a:r>
              <a:rPr lang="en-US" altLang="ja-JP" sz="3600" dirty="0" smtClean="0">
                <a:latin typeface="Kozuka Mincho Pro M" pitchFamily="18" charset="-128"/>
                <a:ea typeface="Kozuka Mincho Pro M" pitchFamily="18" charset="-128"/>
              </a:rPr>
              <a:t>1923</a:t>
            </a:r>
            <a:r>
              <a:rPr lang="ja-JP" altLang="en-US" sz="3600" dirty="0" smtClean="0">
                <a:latin typeface="Kozuka Mincho Pro M" pitchFamily="18" charset="-128"/>
                <a:ea typeface="Kozuka Mincho Pro M" pitchFamily="18" charset="-128"/>
              </a:rPr>
              <a:t>）</a:t>
            </a:r>
            <a:endParaRPr lang="en-US" sz="3600" dirty="0">
              <a:latin typeface="Kozuka Mincho Pro M" pitchFamily="18" charset="-128"/>
              <a:ea typeface="Kozuka Mincho Pro M" pitchFamily="18" charset="-128"/>
            </a:endParaRPr>
          </a:p>
        </p:txBody>
      </p:sp>
      <p:pic>
        <p:nvPicPr>
          <p:cNvPr id="2050" name="Picture 2" descr="P:\Makino Archive Photos\Kodomo no kagaku 1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66294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064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t>戦後雑誌</a:t>
            </a:r>
            <a:r>
              <a:rPr lang="en-US" altLang="ja-JP" dirty="0"/>
              <a:t>,</a:t>
            </a:r>
            <a:r>
              <a:rPr lang="en-US" altLang="ja-JP" i="1" dirty="0"/>
              <a:t> GHQ period</a:t>
            </a:r>
            <a:br>
              <a:rPr lang="en-US" altLang="ja-JP" i="1" dirty="0"/>
            </a:br>
            <a:r>
              <a:rPr lang="ja-JP" altLang="en-US" dirty="0"/>
              <a:t>戦後雑誌</a:t>
            </a:r>
            <a:r>
              <a:rPr lang="en-US" altLang="ja-JP" dirty="0"/>
              <a:t>,</a:t>
            </a:r>
            <a:r>
              <a:rPr lang="en-US" altLang="ja-JP" i="1" dirty="0"/>
              <a:t> GHQ period</a:t>
            </a:r>
            <a:br>
              <a:rPr lang="en-US" altLang="ja-JP" i="1" dirty="0"/>
            </a:br>
            <a:endParaRPr lang="en-US" dirty="0"/>
          </a:p>
        </p:txBody>
      </p:sp>
      <p:sp>
        <p:nvSpPr>
          <p:cNvPr id="4" name="Text Placeholder 3"/>
          <p:cNvSpPr>
            <a:spLocks noGrp="1"/>
          </p:cNvSpPr>
          <p:nvPr>
            <p:ph type="body" sz="half" idx="2"/>
          </p:nvPr>
        </p:nvSpPr>
        <p:spPr/>
        <p:txBody>
          <a:bodyPr>
            <a:normAutofit/>
          </a:bodyPr>
          <a:lstStyle/>
          <a:p>
            <a:r>
              <a:rPr lang="ja-JP" altLang="en-US" sz="3600" dirty="0" smtClean="0">
                <a:latin typeface="Kozuka Mincho Pro M" pitchFamily="18" charset="-128"/>
                <a:ea typeface="Kozuka Mincho Pro M" pitchFamily="18" charset="-128"/>
              </a:rPr>
              <a:t>戦後雑誌（</a:t>
            </a:r>
            <a:r>
              <a:rPr lang="en-US" altLang="ja-JP" sz="3600" dirty="0" smtClean="0">
                <a:latin typeface="Kozuka Mincho Pro M" pitchFamily="18" charset="-128"/>
                <a:ea typeface="Kozuka Mincho Pro M" pitchFamily="18" charset="-128"/>
              </a:rPr>
              <a:t>1946</a:t>
            </a:r>
            <a:r>
              <a:rPr lang="ja-JP" altLang="en-US" sz="3600" dirty="0" smtClean="0">
                <a:latin typeface="Kozuka Mincho Pro M" pitchFamily="18" charset="-128"/>
                <a:ea typeface="Kozuka Mincho Pro M" pitchFamily="18" charset="-128"/>
              </a:rPr>
              <a:t>～）</a:t>
            </a:r>
            <a:endParaRPr lang="en-US" altLang="ja-JP" sz="3600" dirty="0" smtClean="0">
              <a:latin typeface="Kozuka Mincho Pro M" pitchFamily="18" charset="-128"/>
              <a:ea typeface="Kozuka Mincho Pro M" pitchFamily="18" charset="-128"/>
            </a:endParaRPr>
          </a:p>
          <a:p>
            <a:endParaRPr lang="en-US" altLang="ja-JP" sz="2400" dirty="0" smtClean="0">
              <a:latin typeface="SimSun" pitchFamily="2" charset="-122"/>
              <a:ea typeface="SimSun" pitchFamily="2" charset="-122"/>
            </a:endParaRPr>
          </a:p>
        </p:txBody>
      </p:sp>
      <p:pic>
        <p:nvPicPr>
          <p:cNvPr id="1026" name="Picture 2" descr="P:\Makino Archive Photos\Eiga no tomo magazines.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bwMode="auto">
          <a:xfrm>
            <a:off x="1219200" y="304800"/>
            <a:ext cx="662940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620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ja-JP" altLang="en-US" sz="2800" b="1" dirty="0" smtClean="0">
                <a:latin typeface="Kozuka Mincho Pro M" pitchFamily="18" charset="-128"/>
                <a:ea typeface="Kozuka Mincho Pro M" pitchFamily="18" charset="-128"/>
              </a:rPr>
              <a:t>牧野コレクションのプロセス　１</a:t>
            </a:r>
            <a:endParaRPr lang="en-US" sz="2800" b="1" dirty="0">
              <a:latin typeface="Kozuka Mincho Pro M" pitchFamily="18" charset="-128"/>
              <a:ea typeface="Kozuka Mincho Pro M" pitchFamily="18" charset="-128"/>
            </a:endParaRPr>
          </a:p>
        </p:txBody>
      </p:sp>
      <p:sp>
        <p:nvSpPr>
          <p:cNvPr id="3" name="Content Placeholder 2"/>
          <p:cNvSpPr>
            <a:spLocks noGrp="1"/>
          </p:cNvSpPr>
          <p:nvPr>
            <p:ph idx="1"/>
          </p:nvPr>
        </p:nvSpPr>
        <p:spPr>
          <a:xfrm>
            <a:off x="457200" y="1066800"/>
            <a:ext cx="8229600" cy="5638800"/>
          </a:xfrm>
        </p:spPr>
        <p:txBody>
          <a:bodyPr>
            <a:noAutofit/>
          </a:bodyPr>
          <a:lstStyle/>
          <a:p>
            <a:r>
              <a:rPr lang="ja-JP" altLang="en-US" sz="2000" dirty="0" smtClean="0">
                <a:latin typeface="Kozuka Mincho Pro M" pitchFamily="18" charset="-128"/>
                <a:ea typeface="Kozuka Mincho Pro M" pitchFamily="18" charset="-128"/>
              </a:rPr>
              <a:t>箱がニ</a:t>
            </a:r>
            <a:r>
              <a:rPr lang="ja-JP" altLang="en-US" sz="2000" dirty="0">
                <a:latin typeface="Kozuka Mincho Pro M" pitchFamily="18" charset="-128"/>
                <a:ea typeface="Kozuka Mincho Pro M" pitchFamily="18" charset="-128"/>
              </a:rPr>
              <a:t>ュージャー</a:t>
            </a:r>
            <a:r>
              <a:rPr lang="ja-JP" altLang="en-US" sz="2000" dirty="0" smtClean="0">
                <a:latin typeface="Kozuka Mincho Pro M" pitchFamily="18" charset="-128"/>
                <a:ea typeface="Kozuka Mincho Pro M" pitchFamily="18" charset="-128"/>
              </a:rPr>
              <a:t>ジーに保管されている</a:t>
            </a:r>
            <a:r>
              <a:rPr lang="ja-JP" altLang="en-US" sz="2000" dirty="0">
                <a:latin typeface="Kozuka Mincho Pro M" pitchFamily="18" charset="-128"/>
                <a:ea typeface="Kozuka Mincho Pro M" pitchFamily="18" charset="-128"/>
              </a:rPr>
              <a:t>ため、</a:t>
            </a:r>
            <a:r>
              <a:rPr lang="ja-JP" altLang="en-US" sz="2000" dirty="0" smtClean="0">
                <a:latin typeface="Kozuka Mincho Pro M" pitchFamily="18" charset="-128"/>
                <a:ea typeface="Kozuka Mincho Pro M" pitchFamily="18" charset="-128"/>
              </a:rPr>
              <a:t>プロセスするのに時間がかかる。これまでに</a:t>
            </a:r>
            <a:r>
              <a:rPr lang="en-US" altLang="ja-JP" sz="2000" dirty="0" smtClean="0">
                <a:latin typeface="Kozuka Mincho Pro M" pitchFamily="18" charset="-128"/>
                <a:ea typeface="Kozuka Mincho Pro M" pitchFamily="18" charset="-128"/>
              </a:rPr>
              <a:t>34</a:t>
            </a:r>
            <a:r>
              <a:rPr lang="ja-JP" altLang="en-US" sz="2000" dirty="0" smtClean="0">
                <a:latin typeface="Kozuka Mincho Pro M" pitchFamily="18" charset="-128"/>
                <a:ea typeface="Kozuka Mincho Pro M" pitchFamily="18" charset="-128"/>
              </a:rPr>
              <a:t>％</a:t>
            </a:r>
            <a:r>
              <a:rPr lang="ja-JP" altLang="en-US" sz="2000" dirty="0">
                <a:latin typeface="Kozuka Mincho Pro M" pitchFamily="18" charset="-128"/>
                <a:ea typeface="Kozuka Mincho Pro M" pitchFamily="18" charset="-128"/>
              </a:rPr>
              <a:t>プロセ</a:t>
            </a:r>
            <a:r>
              <a:rPr lang="ja-JP" altLang="en-US" sz="2000" dirty="0" smtClean="0">
                <a:latin typeface="Kozuka Mincho Pro M" pitchFamily="18" charset="-128"/>
                <a:ea typeface="Kozuka Mincho Pro M" pitchFamily="18" charset="-128"/>
              </a:rPr>
              <a:t>ス済み。（</a:t>
            </a:r>
            <a:r>
              <a:rPr lang="en-US" altLang="ja-JP" sz="2000" dirty="0" smtClean="0">
                <a:latin typeface="Kozuka Mincho Pro M" pitchFamily="18" charset="-128"/>
                <a:ea typeface="Kozuka Mincho Pro M" pitchFamily="18" charset="-128"/>
              </a:rPr>
              <a:t>304</a:t>
            </a:r>
            <a:r>
              <a:rPr lang="ja-JP" altLang="en-US" sz="2000" dirty="0" smtClean="0">
                <a:latin typeface="Kozuka Mincho Pro M" pitchFamily="18" charset="-128"/>
                <a:ea typeface="Kozuka Mincho Pro M" pitchFamily="18" charset="-128"/>
              </a:rPr>
              <a:t>箱</a:t>
            </a:r>
            <a:r>
              <a:rPr lang="ja-JP" altLang="en-US" sz="2000" dirty="0">
                <a:latin typeface="Kozuka Mincho Pro M" pitchFamily="18" charset="-128"/>
                <a:ea typeface="Kozuka Mincho Pro M" pitchFamily="18" charset="-128"/>
              </a:rPr>
              <a:t>）</a:t>
            </a:r>
            <a:r>
              <a:rPr lang="en-US" sz="2000" dirty="0">
                <a:latin typeface="Kozuka Mincho Pro M" pitchFamily="18" charset="-128"/>
                <a:ea typeface="Kozuka Mincho Pro M" pitchFamily="18" charset="-128"/>
              </a:rPr>
              <a:t/>
            </a:r>
            <a:br>
              <a:rPr lang="en-US" sz="2000" dirty="0">
                <a:latin typeface="Kozuka Mincho Pro M" pitchFamily="18" charset="-128"/>
                <a:ea typeface="Kozuka Mincho Pro M" pitchFamily="18" charset="-128"/>
              </a:rPr>
            </a:br>
            <a:r>
              <a:rPr lang="en-US" sz="2000" dirty="0" smtClean="0">
                <a:latin typeface="Kozuka Mincho Pro M" pitchFamily="18" charset="-128"/>
                <a:ea typeface="Kozuka Mincho Pro M" pitchFamily="18" charset="-128"/>
              </a:rPr>
              <a:t/>
            </a:r>
            <a:br>
              <a:rPr lang="en-US" sz="2000" dirty="0" smtClean="0">
                <a:latin typeface="Kozuka Mincho Pro M" pitchFamily="18" charset="-128"/>
                <a:ea typeface="Kozuka Mincho Pro M" pitchFamily="18" charset="-128"/>
              </a:rPr>
            </a:br>
            <a:r>
              <a:rPr lang="en-US" sz="2000" dirty="0" smtClean="0">
                <a:latin typeface="Kozuka Mincho Pro M" pitchFamily="18" charset="-128"/>
                <a:ea typeface="Kozuka Mincho Pro M" pitchFamily="18" charset="-128"/>
              </a:rPr>
              <a:t>Boxes </a:t>
            </a:r>
            <a:r>
              <a:rPr lang="en-US" sz="2000" dirty="0">
                <a:latin typeface="Kozuka Mincho Pro M" pitchFamily="18" charset="-128"/>
                <a:ea typeface="Kozuka Mincho Pro M" pitchFamily="18" charset="-128"/>
              </a:rPr>
              <a:t>off-site </a:t>
            </a:r>
            <a:r>
              <a:rPr lang="en-US" sz="2000" dirty="0" smtClean="0">
                <a:latin typeface="Kozuka Mincho Pro M" pitchFamily="18" charset="-128"/>
                <a:ea typeface="Kozuka Mincho Pro M" pitchFamily="18" charset="-128"/>
              </a:rPr>
              <a:t>at ReCAP </a:t>
            </a:r>
            <a:r>
              <a:rPr lang="en-US" sz="2000" dirty="0">
                <a:latin typeface="Kozuka Mincho Pro M" pitchFamily="18" charset="-128"/>
                <a:ea typeface="Kozuka Mincho Pro M" pitchFamily="18" charset="-128"/>
              </a:rPr>
              <a:t>are brought to Starr Library for processing</a:t>
            </a:r>
            <a:r>
              <a:rPr lang="en-US" altLang="ja-JP" sz="2000" dirty="0">
                <a:latin typeface="Kozuka Mincho Pro M" pitchFamily="18" charset="-128"/>
                <a:ea typeface="Kozuka Mincho Pro M" pitchFamily="18" charset="-128"/>
              </a:rPr>
              <a:t>. About 34% of the boxes (304) have been processed</a:t>
            </a:r>
            <a:r>
              <a:rPr lang="en-US" altLang="ja-JP" sz="2000" dirty="0" smtClean="0">
                <a:latin typeface="Kozuka Mincho Pro M" pitchFamily="18" charset="-128"/>
                <a:ea typeface="Kozuka Mincho Pro M" pitchFamily="18" charset="-128"/>
              </a:rPr>
              <a:t>.</a:t>
            </a:r>
            <a:br>
              <a:rPr lang="en-US" altLang="ja-JP" sz="2000" dirty="0" smtClean="0">
                <a:latin typeface="Kozuka Mincho Pro M" pitchFamily="18" charset="-128"/>
                <a:ea typeface="Kozuka Mincho Pro M" pitchFamily="18" charset="-128"/>
              </a:rPr>
            </a:br>
            <a:endParaRPr lang="en-US" sz="2000" dirty="0">
              <a:latin typeface="Kozuka Mincho Pro M" pitchFamily="18" charset="-128"/>
              <a:ea typeface="Kozuka Mincho Pro M" pitchFamily="18" charset="-128"/>
            </a:endParaRPr>
          </a:p>
          <a:p>
            <a:r>
              <a:rPr lang="ja-JP" altLang="en-US" sz="2000" dirty="0" smtClean="0">
                <a:latin typeface="Kozuka Mincho Pro M" pitchFamily="18" charset="-128"/>
                <a:ea typeface="Kozuka Mincho Pro M" pitchFamily="18" charset="-128"/>
              </a:rPr>
              <a:t>プロセスした後はまた </a:t>
            </a:r>
            <a:r>
              <a:rPr lang="en-US" altLang="ja-JP" sz="2000" dirty="0" smtClean="0">
                <a:latin typeface="Kozuka Mincho Pro M" pitchFamily="18" charset="-128"/>
                <a:ea typeface="Kozuka Mincho Pro M" pitchFamily="18" charset="-128"/>
              </a:rPr>
              <a:t>ReCAP </a:t>
            </a:r>
            <a:r>
              <a:rPr lang="ja-JP" altLang="en-US" sz="2000" dirty="0" smtClean="0">
                <a:latin typeface="Kozuka Mincho Pro M" pitchFamily="18" charset="-128"/>
                <a:ea typeface="Kozuka Mincho Pro M" pitchFamily="18" charset="-128"/>
              </a:rPr>
              <a:t>に返却</a:t>
            </a:r>
            <a:r>
              <a:rPr lang="ja-JP" altLang="en-US" sz="2000" dirty="0">
                <a:latin typeface="Kozuka Mincho Pro M" pitchFamily="18" charset="-128"/>
                <a:ea typeface="Kozuka Mincho Pro M" pitchFamily="18" charset="-128"/>
              </a:rPr>
              <a:t>され</a:t>
            </a:r>
            <a:r>
              <a:rPr lang="ja-JP" altLang="en-US" sz="2000" dirty="0" smtClean="0">
                <a:latin typeface="Kozuka Mincho Pro M" pitchFamily="18" charset="-128"/>
                <a:ea typeface="Kozuka Mincho Pro M" pitchFamily="18" charset="-128"/>
              </a:rPr>
              <a:t>、</a:t>
            </a:r>
            <a:r>
              <a:rPr lang="zh-TW" altLang="en-US" sz="2000" dirty="0">
                <a:latin typeface="Kozuka Mincho Pro M" pitchFamily="18" charset="-128"/>
                <a:ea typeface="Kozuka Mincho Pro M" pitchFamily="18" charset="-128"/>
              </a:rPr>
              <a:t>古典籍資料</a:t>
            </a:r>
            <a:r>
              <a:rPr lang="zh-TW" altLang="en-US" sz="2000" dirty="0" smtClean="0">
                <a:latin typeface="Kozuka Mincho Pro M" pitchFamily="18" charset="-128"/>
                <a:ea typeface="Kozuka Mincho Pro M" pitchFamily="18" charset="-128"/>
              </a:rPr>
              <a:t>室</a:t>
            </a:r>
            <a:r>
              <a:rPr lang="ja-JP" altLang="en-US" sz="2000" dirty="0">
                <a:latin typeface="Kozuka Mincho Pro M" pitchFamily="18" charset="-128"/>
                <a:ea typeface="Kozuka Mincho Pro M" pitchFamily="18" charset="-128"/>
              </a:rPr>
              <a:t>や</a:t>
            </a:r>
            <a:r>
              <a:rPr lang="ja-JP" altLang="en-US" sz="2000" dirty="0" smtClean="0">
                <a:latin typeface="Kozuka Mincho Pro M" pitchFamily="18" charset="-128"/>
                <a:ea typeface="Kozuka Mincho Pro M" pitchFamily="18" charset="-128"/>
              </a:rPr>
              <a:t>クレス</a:t>
            </a:r>
            <a:r>
              <a:rPr lang="ja-JP" altLang="en-US" sz="2000" dirty="0">
                <a:latin typeface="Kozuka Mincho Pro M" pitchFamily="18" charset="-128"/>
                <a:ea typeface="Kozuka Mincho Pro M" pitchFamily="18" charset="-128"/>
              </a:rPr>
              <a:t>閲覧</a:t>
            </a:r>
            <a:r>
              <a:rPr lang="ja-JP" altLang="en-US" sz="2000" dirty="0" smtClean="0">
                <a:latin typeface="Kozuka Mincho Pro M" pitchFamily="18" charset="-128"/>
                <a:ea typeface="Kozuka Mincho Pro M" pitchFamily="18" charset="-128"/>
              </a:rPr>
              <a:t>室で</a:t>
            </a:r>
            <a:r>
              <a:rPr lang="ja-JP" altLang="en-US" sz="2000" dirty="0">
                <a:latin typeface="Kozuka Mincho Pro M" pitchFamily="18" charset="-128"/>
                <a:ea typeface="Kozuka Mincho Pro M" pitchFamily="18" charset="-128"/>
              </a:rPr>
              <a:t>閲</a:t>
            </a:r>
            <a:r>
              <a:rPr lang="ja-JP" altLang="en-US" sz="2000" dirty="0" smtClean="0">
                <a:latin typeface="Kozuka Mincho Pro M" pitchFamily="18" charset="-128"/>
                <a:ea typeface="Kozuka Mincho Pro M" pitchFamily="18" charset="-128"/>
              </a:rPr>
              <a:t>覧できる</a:t>
            </a:r>
            <a:r>
              <a:rPr lang="en-US" altLang="ja-JP" sz="2000" dirty="0" smtClean="0">
                <a:latin typeface="Kozuka Mincho Pro M" pitchFamily="18" charset="-128"/>
                <a:ea typeface="Kozuka Mincho Pro M" pitchFamily="18" charset="-128"/>
              </a:rPr>
              <a:t>; </a:t>
            </a:r>
            <a:r>
              <a:rPr lang="ja-JP" altLang="en-US" sz="2000" dirty="0" smtClean="0">
                <a:latin typeface="Kozuka Mincho Pro M" pitchFamily="18" charset="-128"/>
                <a:ea typeface="Kozuka Mincho Pro M" pitchFamily="18" charset="-128"/>
              </a:rPr>
              <a:t>目録された本の多くは貸し出し可能。</a:t>
            </a:r>
            <a:r>
              <a:rPr lang="en-US" sz="2000" dirty="0" smtClean="0">
                <a:latin typeface="Kozuka Mincho Pro M" pitchFamily="18" charset="-128"/>
                <a:ea typeface="Kozuka Mincho Pro M" pitchFamily="18" charset="-128"/>
              </a:rPr>
              <a:t> </a:t>
            </a:r>
            <a:br>
              <a:rPr lang="en-US" sz="2000" dirty="0" smtClean="0">
                <a:latin typeface="Kozuka Mincho Pro M" pitchFamily="18" charset="-128"/>
                <a:ea typeface="Kozuka Mincho Pro M" pitchFamily="18" charset="-128"/>
              </a:rPr>
            </a:br>
            <a:r>
              <a:rPr lang="en-US" sz="2000" dirty="0" smtClean="0">
                <a:latin typeface="Kozuka Mincho Pro M" pitchFamily="18" charset="-128"/>
                <a:ea typeface="Kozuka Mincho Pro M" pitchFamily="18" charset="-128"/>
              </a:rPr>
              <a:t/>
            </a:r>
            <a:br>
              <a:rPr lang="en-US" sz="2000" dirty="0" smtClean="0">
                <a:latin typeface="Kozuka Mincho Pro M" pitchFamily="18" charset="-128"/>
                <a:ea typeface="Kozuka Mincho Pro M" pitchFamily="18" charset="-128"/>
              </a:rPr>
            </a:br>
            <a:r>
              <a:rPr lang="en-US" sz="2000" dirty="0" smtClean="0">
                <a:latin typeface="Kozuka Mincho Pro M" pitchFamily="18" charset="-128"/>
                <a:ea typeface="Kozuka Mincho Pro M" pitchFamily="18" charset="-128"/>
              </a:rPr>
              <a:t>Once </a:t>
            </a:r>
            <a:r>
              <a:rPr lang="en-US" sz="2000" dirty="0">
                <a:latin typeface="Kozuka Mincho Pro M" pitchFamily="18" charset="-128"/>
                <a:ea typeface="Kozuka Mincho Pro M" pitchFamily="18" charset="-128"/>
              </a:rPr>
              <a:t>processed, most materials will return to </a:t>
            </a:r>
            <a:r>
              <a:rPr lang="en-US" altLang="ja-JP" sz="2000" dirty="0" smtClean="0">
                <a:latin typeface="Kozuka Mincho Pro M" pitchFamily="18" charset="-128"/>
                <a:ea typeface="Kozuka Mincho Pro M" pitchFamily="18" charset="-128"/>
              </a:rPr>
              <a:t>ReCAP</a:t>
            </a:r>
            <a:r>
              <a:rPr lang="en-US" sz="2000" dirty="0" smtClean="0">
                <a:latin typeface="Kozuka Mincho Pro M" pitchFamily="18" charset="-128"/>
                <a:ea typeface="Kozuka Mincho Pro M" pitchFamily="18" charset="-128"/>
              </a:rPr>
              <a:t> </a:t>
            </a:r>
            <a:r>
              <a:rPr lang="en-US" sz="2000" dirty="0">
                <a:latin typeface="Kozuka Mincho Pro M" pitchFamily="18" charset="-128"/>
                <a:ea typeface="Kozuka Mincho Pro M" pitchFamily="18" charset="-128"/>
              </a:rPr>
              <a:t>to be recalled for use in the Special Collections Reading Room at Starr; most cataloged books will circulate </a:t>
            </a:r>
            <a:endParaRPr lang="en-US" sz="2000" dirty="0" smtClean="0">
              <a:latin typeface="Kozuka Mincho Pro M" pitchFamily="18" charset="-128"/>
              <a:ea typeface="Kozuka Mincho Pro M" pitchFamily="18" charset="-128"/>
            </a:endParaRPr>
          </a:p>
          <a:p>
            <a:pPr marL="0" indent="0">
              <a:buNone/>
            </a:pPr>
            <a:r>
              <a:rPr lang="en-US" sz="2000" dirty="0">
                <a:latin typeface="Kozuka Mincho Pro M" pitchFamily="18" charset="-128"/>
                <a:ea typeface="Kozuka Mincho Pro M" pitchFamily="18" charset="-128"/>
              </a:rPr>
              <a:t/>
            </a:r>
            <a:br>
              <a:rPr lang="en-US" sz="2000" dirty="0">
                <a:latin typeface="Kozuka Mincho Pro M" pitchFamily="18" charset="-128"/>
                <a:ea typeface="Kozuka Mincho Pro M" pitchFamily="18" charset="-128"/>
              </a:rPr>
            </a:br>
            <a:endParaRPr lang="en-US" sz="2000" dirty="0">
              <a:latin typeface="Kozuka Mincho Pro M" pitchFamily="18" charset="-128"/>
              <a:ea typeface="Kozuka Mincho Pro M" pitchFamily="18" charset="-128"/>
            </a:endParaRPr>
          </a:p>
          <a:p>
            <a:endParaRPr lang="en-US" sz="1800" b="1" dirty="0" smtClean="0">
              <a:latin typeface="Kozuka Mincho Pro M" pitchFamily="18" charset="-128"/>
              <a:ea typeface="Kozuka Mincho Pro M" pitchFamily="18"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2800" b="1" dirty="0">
                <a:latin typeface="Kozuka Mincho Pro M" pitchFamily="18" charset="-128"/>
                <a:ea typeface="Kozuka Mincho Pro M" pitchFamily="18" charset="-128"/>
              </a:rPr>
              <a:t>牧野コレクションのプロセ</a:t>
            </a:r>
            <a:r>
              <a:rPr lang="ja-JP" altLang="en-US" sz="2800" b="1" dirty="0" smtClean="0">
                <a:latin typeface="Kozuka Mincho Pro M" pitchFamily="18" charset="-128"/>
                <a:ea typeface="Kozuka Mincho Pro M" pitchFamily="18" charset="-128"/>
              </a:rPr>
              <a:t>ス　２</a:t>
            </a:r>
            <a:endParaRPr lang="en-US" sz="2800" dirty="0"/>
          </a:p>
        </p:txBody>
      </p:sp>
      <p:sp>
        <p:nvSpPr>
          <p:cNvPr id="3" name="Content Placeholder 2"/>
          <p:cNvSpPr>
            <a:spLocks noGrp="1"/>
          </p:cNvSpPr>
          <p:nvPr>
            <p:ph idx="1"/>
          </p:nvPr>
        </p:nvSpPr>
        <p:spPr/>
        <p:txBody>
          <a:bodyPr>
            <a:normAutofit/>
          </a:bodyPr>
          <a:lstStyle/>
          <a:p>
            <a:r>
              <a:rPr lang="ja-JP" altLang="en-US" sz="2000" dirty="0">
                <a:latin typeface="Kozuka Mincho Pro M" pitchFamily="18" charset="-128"/>
                <a:ea typeface="Kozuka Mincho Pro M" pitchFamily="18" charset="-128"/>
              </a:rPr>
              <a:t>今年の５月から、プロセスした資料がリストアップされたエクセルファイルの一部が、牧野コレクションのウェブサイトからダウンロードできる。</a:t>
            </a:r>
            <a:r>
              <a:rPr lang="en-US" sz="2000" dirty="0">
                <a:latin typeface="Kozuka Mincho Pro M" pitchFamily="18" charset="-128"/>
                <a:ea typeface="Kozuka Mincho Pro M" pitchFamily="18" charset="-128"/>
              </a:rPr>
              <a:t> </a:t>
            </a:r>
            <a:r>
              <a:rPr lang="en-US" sz="2000" dirty="0" smtClean="0">
                <a:latin typeface="Kozuka Mincho Pro M" pitchFamily="18" charset="-128"/>
                <a:ea typeface="Kozuka Mincho Pro M" pitchFamily="18" charset="-128"/>
              </a:rPr>
              <a:t/>
            </a:r>
            <a:br>
              <a:rPr lang="en-US" sz="2000" dirty="0" smtClean="0">
                <a:latin typeface="Kozuka Mincho Pro M" pitchFamily="18" charset="-128"/>
                <a:ea typeface="Kozuka Mincho Pro M" pitchFamily="18" charset="-128"/>
              </a:rPr>
            </a:br>
            <a:r>
              <a:rPr lang="en-US" sz="2000" dirty="0" smtClean="0">
                <a:latin typeface="Kozuka Mincho Pro M" pitchFamily="18" charset="-128"/>
                <a:ea typeface="Kozuka Mincho Pro M" pitchFamily="18" charset="-128"/>
              </a:rPr>
              <a:t>Since </a:t>
            </a:r>
            <a:r>
              <a:rPr lang="en-US" sz="2000" dirty="0">
                <a:latin typeface="Kozuka Mincho Pro M" pitchFamily="18" charset="-128"/>
                <a:ea typeface="Kozuka Mincho Pro M" pitchFamily="18" charset="-128"/>
              </a:rPr>
              <a:t>May 2012, some Excel Files of processed materials can be downloaded from the Makino Collection Website.  </a:t>
            </a:r>
            <a:r>
              <a:rPr lang="en-US" sz="2000" dirty="0" smtClean="0">
                <a:latin typeface="Kozuka Mincho Pro M" pitchFamily="18" charset="-128"/>
                <a:ea typeface="Kozuka Mincho Pro M" pitchFamily="18" charset="-128"/>
              </a:rPr>
              <a:t/>
            </a:r>
            <a:br>
              <a:rPr lang="en-US" sz="2000" dirty="0" smtClean="0">
                <a:latin typeface="Kozuka Mincho Pro M" pitchFamily="18" charset="-128"/>
                <a:ea typeface="Kozuka Mincho Pro M" pitchFamily="18" charset="-128"/>
              </a:rPr>
            </a:br>
            <a:endParaRPr lang="en-US" sz="2000" dirty="0">
              <a:latin typeface="Kozuka Mincho Pro M" pitchFamily="18" charset="-128"/>
              <a:ea typeface="Kozuka Mincho Pro M" pitchFamily="18" charset="-128"/>
            </a:endParaRPr>
          </a:p>
          <a:p>
            <a:r>
              <a:rPr lang="ja-JP" altLang="en-US" sz="2000" dirty="0" smtClean="0">
                <a:latin typeface="Kozuka Mincho Pro M" pitchFamily="18" charset="-128"/>
                <a:ea typeface="Kozuka Mincho Pro M" pitchFamily="18" charset="-128"/>
              </a:rPr>
              <a:t>資</a:t>
            </a:r>
            <a:r>
              <a:rPr lang="ja-JP" altLang="en-US" sz="2000" dirty="0">
                <a:latin typeface="Kozuka Mincho Pro M" pitchFamily="18" charset="-128"/>
                <a:ea typeface="Kozuka Mincho Pro M" pitchFamily="18" charset="-128"/>
              </a:rPr>
              <a:t>料をリクエストする際には、箱の番号で注文する</a:t>
            </a:r>
            <a:r>
              <a:rPr lang="ja-JP" altLang="en-US" sz="2000" dirty="0" smtClean="0">
                <a:latin typeface="Kozuka Mincho Pro M" pitchFamily="18" charset="-128"/>
                <a:ea typeface="Kozuka Mincho Pro M" pitchFamily="18" charset="-128"/>
              </a:rPr>
              <a:t>。</a:t>
            </a:r>
            <a:r>
              <a:rPr lang="en-US" altLang="ja-JP" sz="2000" dirty="0" smtClean="0">
                <a:latin typeface="Kozuka Mincho Pro M" pitchFamily="18" charset="-128"/>
                <a:ea typeface="Kozuka Mincho Pro M" pitchFamily="18" charset="-128"/>
              </a:rPr>
              <a:t/>
            </a:r>
            <a:br>
              <a:rPr lang="en-US" altLang="ja-JP" sz="2000" dirty="0" smtClean="0">
                <a:latin typeface="Kozuka Mincho Pro M" pitchFamily="18" charset="-128"/>
                <a:ea typeface="Kozuka Mincho Pro M" pitchFamily="18" charset="-128"/>
              </a:rPr>
            </a:br>
            <a:r>
              <a:rPr lang="en-US" sz="2000" dirty="0" smtClean="0">
                <a:latin typeface="Kozuka Mincho Pro M" pitchFamily="18" charset="-128"/>
                <a:ea typeface="Kozuka Mincho Pro M" pitchFamily="18" charset="-128"/>
              </a:rPr>
              <a:t>The </a:t>
            </a:r>
            <a:r>
              <a:rPr lang="en-US" sz="2000" dirty="0">
                <a:latin typeface="Kozuka Mincho Pro M" pitchFamily="18" charset="-128"/>
                <a:ea typeface="Kozuka Mincho Pro M" pitchFamily="18" charset="-128"/>
              </a:rPr>
              <a:t>box numbers are the most important way for us to request materials for you. </a:t>
            </a:r>
            <a:r>
              <a:rPr lang="en-US" sz="2000" dirty="0" smtClean="0">
                <a:latin typeface="Kozuka Mincho Pro M" pitchFamily="18" charset="-128"/>
                <a:ea typeface="Kozuka Mincho Pro M" pitchFamily="18" charset="-128"/>
              </a:rPr>
              <a:t/>
            </a:r>
            <a:br>
              <a:rPr lang="en-US" sz="2000" dirty="0" smtClean="0">
                <a:latin typeface="Kozuka Mincho Pro M" pitchFamily="18" charset="-128"/>
                <a:ea typeface="Kozuka Mincho Pro M" pitchFamily="18" charset="-128"/>
              </a:rPr>
            </a:br>
            <a:endParaRPr lang="en-US" sz="2000" dirty="0">
              <a:latin typeface="Kozuka Mincho Pro M" pitchFamily="18" charset="-128"/>
              <a:ea typeface="Kozuka Mincho Pro M" pitchFamily="18" charset="-128"/>
            </a:endParaRPr>
          </a:p>
          <a:p>
            <a:r>
              <a:rPr lang="ja-JP" altLang="en-US" sz="2000" dirty="0" smtClean="0">
                <a:latin typeface="Kozuka Mincho Pro M" pitchFamily="18" charset="-128"/>
                <a:ea typeface="Kozuka Mincho Pro M" pitchFamily="18" charset="-128"/>
              </a:rPr>
              <a:t>最</a:t>
            </a:r>
            <a:r>
              <a:rPr lang="ja-JP" altLang="en-US" sz="2000" dirty="0">
                <a:latin typeface="Kozuka Mincho Pro M" pitchFamily="18" charset="-128"/>
                <a:ea typeface="Kozuka Mincho Pro M" pitchFamily="18" charset="-128"/>
              </a:rPr>
              <a:t>終的には、オンラインでどこからでも検索できるようになる。</a:t>
            </a:r>
            <a:r>
              <a:rPr lang="en-US" sz="2000" dirty="0">
                <a:latin typeface="Kozuka Mincho Pro M" pitchFamily="18" charset="-128"/>
                <a:ea typeface="Kozuka Mincho Pro M" pitchFamily="18" charset="-128"/>
              </a:rPr>
              <a:t>Ultimately, the Finding Aid will be made available online through our catalog. This can be searched from anywhere.</a:t>
            </a:r>
          </a:p>
          <a:p>
            <a:endParaRPr lang="en-US" sz="2000" dirty="0"/>
          </a:p>
        </p:txBody>
      </p:sp>
    </p:spTree>
    <p:extLst>
      <p:ext uri="{BB962C8B-B14F-4D97-AF65-F5344CB8AC3E}">
        <p14:creationId xmlns:p14="http://schemas.microsoft.com/office/powerpoint/2010/main" val="2965317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ja-JP" altLang="en-US" sz="2800" b="1" dirty="0" smtClean="0">
                <a:latin typeface="Kozuka Mincho Pro M" pitchFamily="18" charset="-128"/>
                <a:ea typeface="Kozuka Mincho Pro M" pitchFamily="18" charset="-128"/>
              </a:rPr>
              <a:t>牧野コレクションの</a:t>
            </a:r>
            <a:r>
              <a:rPr lang="ja-JP" altLang="en-US" sz="2800" b="1" dirty="0">
                <a:latin typeface="Kozuka Mincho Pro M" pitchFamily="18" charset="-128"/>
                <a:ea typeface="Kozuka Mincho Pro M" pitchFamily="18" charset="-128"/>
              </a:rPr>
              <a:t>使</a:t>
            </a:r>
            <a:r>
              <a:rPr lang="ja-JP" altLang="en-US" sz="2800" b="1" dirty="0" smtClean="0">
                <a:latin typeface="Kozuka Mincho Pro M" pitchFamily="18" charset="-128"/>
                <a:ea typeface="Kozuka Mincho Pro M" pitchFamily="18" charset="-128"/>
              </a:rPr>
              <a:t>用</a:t>
            </a:r>
            <a:r>
              <a:rPr lang="ja-JP" altLang="en-US" sz="2800" b="1" dirty="0">
                <a:latin typeface="Kozuka Mincho Pro M" pitchFamily="18" charset="-128"/>
                <a:ea typeface="Kozuka Mincho Pro M" pitchFamily="18" charset="-128"/>
              </a:rPr>
              <a:t>方法</a:t>
            </a:r>
            <a:endParaRPr lang="en-US" sz="2800" b="1" dirty="0">
              <a:latin typeface="Kozuka Mincho Pro M" pitchFamily="18" charset="-128"/>
              <a:ea typeface="Kozuka Mincho Pro M" pitchFamily="18" charset="-128"/>
            </a:endParaRPr>
          </a:p>
        </p:txBody>
      </p:sp>
      <p:sp>
        <p:nvSpPr>
          <p:cNvPr id="3" name="Content Placeholder 2"/>
          <p:cNvSpPr>
            <a:spLocks noGrp="1"/>
          </p:cNvSpPr>
          <p:nvPr>
            <p:ph idx="1"/>
          </p:nvPr>
        </p:nvSpPr>
        <p:spPr>
          <a:xfrm>
            <a:off x="457200" y="1219200"/>
            <a:ext cx="8229600" cy="5334000"/>
          </a:xfrm>
        </p:spPr>
        <p:txBody>
          <a:bodyPr>
            <a:noAutofit/>
          </a:bodyPr>
          <a:lstStyle/>
          <a:p>
            <a:r>
              <a:rPr lang="ja-JP" altLang="en-US" sz="2000" dirty="0" smtClean="0">
                <a:latin typeface="Kozuka Mincho Pro M" pitchFamily="18" charset="-128"/>
                <a:ea typeface="Kozuka Mincho Pro M" pitchFamily="18" charset="-128"/>
              </a:rPr>
              <a:t>コレクションを</a:t>
            </a:r>
            <a:r>
              <a:rPr lang="ja-JP" altLang="en-US" sz="2000" dirty="0">
                <a:latin typeface="Kozuka Mincho Pro M" pitchFamily="18" charset="-128"/>
                <a:ea typeface="Kozuka Mincho Pro M" pitchFamily="18" charset="-128"/>
              </a:rPr>
              <a:t>使</a:t>
            </a:r>
            <a:r>
              <a:rPr lang="ja-JP" altLang="en-US" sz="2000" dirty="0" smtClean="0">
                <a:latin typeface="Kozuka Mincho Pro M" pitchFamily="18" charset="-128"/>
                <a:ea typeface="Kozuka Mincho Pro M" pitchFamily="18" charset="-128"/>
              </a:rPr>
              <a:t>用する場合、訪問する前にベス・カッツォフかスター図書館に電子メールで連絡して下さい。ユーザー</a:t>
            </a:r>
            <a:r>
              <a:rPr lang="en-US" altLang="ja-JP" sz="2000" dirty="0" smtClean="0">
                <a:latin typeface="Kozuka Mincho Pro M" pitchFamily="18" charset="-128"/>
                <a:ea typeface="Kozuka Mincho Pro M" pitchFamily="18" charset="-128"/>
              </a:rPr>
              <a:t>ID</a:t>
            </a:r>
            <a:r>
              <a:rPr lang="ja-JP" altLang="en-US" sz="2000" dirty="0" smtClean="0">
                <a:latin typeface="Kozuka Mincho Pro M" pitchFamily="18" charset="-128"/>
                <a:ea typeface="Kozuka Mincho Pro M" pitchFamily="18" charset="-128"/>
              </a:rPr>
              <a:t>カードを取得するための許可が必要になります。</a:t>
            </a:r>
            <a:r>
              <a:rPr lang="en-US" altLang="ja-JP" sz="2000" dirty="0" smtClean="0">
                <a:latin typeface="Kozuka Mincho Pro M" pitchFamily="18" charset="-128"/>
                <a:ea typeface="Kozuka Mincho Pro M" pitchFamily="18" charset="-128"/>
              </a:rPr>
              <a:t/>
            </a:r>
            <a:br>
              <a:rPr lang="en-US" altLang="ja-JP" sz="2000" dirty="0" smtClean="0">
                <a:latin typeface="Kozuka Mincho Pro M" pitchFamily="18" charset="-128"/>
                <a:ea typeface="Kozuka Mincho Pro M" pitchFamily="18" charset="-128"/>
              </a:rPr>
            </a:br>
            <a:r>
              <a:rPr lang="ja-JP" altLang="en-US" sz="2000" dirty="0">
                <a:latin typeface="Kozuka Mincho Pro M" pitchFamily="18" charset="-128"/>
                <a:ea typeface="Kozuka Mincho Pro M" pitchFamily="18" charset="-128"/>
              </a:rPr>
              <a:t>　</a:t>
            </a:r>
            <a:r>
              <a:rPr lang="ja-JP" altLang="en-US" sz="2000" dirty="0" smtClean="0">
                <a:latin typeface="Kozuka Mincho Pro M" pitchFamily="18" charset="-128"/>
                <a:ea typeface="Kozuka Mincho Pro M" pitchFamily="18" charset="-128"/>
              </a:rPr>
              <a:t> </a:t>
            </a:r>
            <a:r>
              <a:rPr lang="en-US" sz="2000" dirty="0" smtClean="0">
                <a:latin typeface="Kozuka Mincho Pro M" pitchFamily="18" charset="-128"/>
                <a:ea typeface="Kozuka Mincho Pro M" pitchFamily="18" charset="-128"/>
              </a:rPr>
              <a:t>Beth Katzoff</a:t>
            </a:r>
            <a:r>
              <a:rPr lang="en-US" sz="2000" dirty="0">
                <a:latin typeface="Kozuka Mincho Pro M" pitchFamily="18" charset="-128"/>
                <a:ea typeface="Kozuka Mincho Pro M" pitchFamily="18" charset="-128"/>
              </a:rPr>
              <a:t> </a:t>
            </a:r>
            <a:r>
              <a:rPr lang="en-US" sz="2000" dirty="0" smtClean="0">
                <a:latin typeface="Kozuka Mincho Pro M" pitchFamily="18" charset="-128"/>
                <a:ea typeface="Kozuka Mincho Pro M" pitchFamily="18" charset="-128"/>
              </a:rPr>
              <a:t>(</a:t>
            </a:r>
            <a:r>
              <a:rPr lang="en-US" sz="2000" dirty="0">
                <a:latin typeface="Kozuka Mincho Pro M" pitchFamily="18" charset="-128"/>
                <a:ea typeface="Kozuka Mincho Pro M" pitchFamily="18" charset="-128"/>
                <a:hlinkClick r:id="rId2"/>
              </a:rPr>
              <a:t>bsk9@columbia.edu </a:t>
            </a:r>
            <a:r>
              <a:rPr lang="en-US" sz="2000" dirty="0" smtClean="0">
                <a:latin typeface="Kozuka Mincho Pro M" pitchFamily="18" charset="-128"/>
                <a:ea typeface="Kozuka Mincho Pro M" pitchFamily="18" charset="-128"/>
              </a:rPr>
              <a:t>)</a:t>
            </a:r>
            <a:br>
              <a:rPr lang="en-US" sz="2000" dirty="0" smtClean="0">
                <a:latin typeface="Kozuka Mincho Pro M" pitchFamily="18" charset="-128"/>
                <a:ea typeface="Kozuka Mincho Pro M" pitchFamily="18" charset="-128"/>
              </a:rPr>
            </a:br>
            <a:r>
              <a:rPr lang="ja-JP" altLang="en-US" sz="2000" dirty="0" smtClean="0">
                <a:latin typeface="Kozuka Mincho Pro M" pitchFamily="18" charset="-128"/>
                <a:ea typeface="Kozuka Mincho Pro M" pitchFamily="18" charset="-128"/>
              </a:rPr>
              <a:t>　 </a:t>
            </a:r>
            <a:r>
              <a:rPr lang="en-US" sz="2000" dirty="0" smtClean="0">
                <a:latin typeface="Kozuka Mincho Pro M" pitchFamily="18" charset="-128"/>
                <a:ea typeface="Kozuka Mincho Pro M" pitchFamily="18" charset="-128"/>
              </a:rPr>
              <a:t>Starr Library (</a:t>
            </a:r>
            <a:r>
              <a:rPr lang="en-US" sz="2000" dirty="0" smtClean="0">
                <a:latin typeface="Kozuka Mincho Pro M" pitchFamily="18" charset="-128"/>
                <a:ea typeface="Kozuka Mincho Pro M" pitchFamily="18" charset="-128"/>
                <a:hlinkClick r:id="rId3"/>
              </a:rPr>
              <a:t>starr@libraries.cul.columbia.edu</a:t>
            </a:r>
            <a:r>
              <a:rPr lang="en-US" sz="2000" dirty="0" smtClean="0">
                <a:latin typeface="Kozuka Mincho Pro M" pitchFamily="18" charset="-128"/>
                <a:ea typeface="Kozuka Mincho Pro M" pitchFamily="18" charset="-128"/>
              </a:rPr>
              <a:t>) </a:t>
            </a:r>
            <a:br>
              <a:rPr lang="en-US" sz="2000" dirty="0" smtClean="0">
                <a:latin typeface="Kozuka Mincho Pro M" pitchFamily="18" charset="-128"/>
                <a:ea typeface="Kozuka Mincho Pro M" pitchFamily="18" charset="-128"/>
              </a:rPr>
            </a:br>
            <a:r>
              <a:rPr lang="ja-JP" altLang="en-US" sz="2000" dirty="0" smtClean="0">
                <a:latin typeface="Kozuka Mincho Pro M" pitchFamily="18" charset="-128"/>
                <a:ea typeface="Kozuka Mincho Pro M" pitchFamily="18" charset="-128"/>
              </a:rPr>
              <a:t>　 </a:t>
            </a:r>
            <a:r>
              <a:rPr lang="en-US" sz="2000" dirty="0" smtClean="0">
                <a:latin typeface="Kozuka Mincho Pro M" pitchFamily="18" charset="-128"/>
                <a:ea typeface="Kozuka Mincho Pro M" pitchFamily="18" charset="-128"/>
              </a:rPr>
              <a:t>You will need permission to get a user ID card.</a:t>
            </a:r>
            <a:br>
              <a:rPr lang="en-US" sz="2000" dirty="0" smtClean="0">
                <a:latin typeface="Kozuka Mincho Pro M" pitchFamily="18" charset="-128"/>
                <a:ea typeface="Kozuka Mincho Pro M" pitchFamily="18" charset="-128"/>
              </a:rPr>
            </a:br>
            <a:endParaRPr lang="en-US" sz="2000" dirty="0" smtClean="0">
              <a:latin typeface="Kozuka Mincho Pro M" pitchFamily="18" charset="-128"/>
              <a:ea typeface="Kozuka Mincho Pro M" pitchFamily="18" charset="-128"/>
            </a:endParaRPr>
          </a:p>
          <a:p>
            <a:r>
              <a:rPr lang="ja-JP" altLang="en-US" sz="2000" dirty="0">
                <a:latin typeface="Kozuka Mincho Pro M" pitchFamily="18" charset="-128"/>
                <a:ea typeface="Kozuka Mincho Pro M" pitchFamily="18" charset="-128"/>
              </a:rPr>
              <a:t>詳</a:t>
            </a:r>
            <a:r>
              <a:rPr lang="ja-JP" altLang="en-US" sz="2000" dirty="0" smtClean="0">
                <a:latin typeface="Kozuka Mincho Pro M" pitchFamily="18" charset="-128"/>
                <a:ea typeface="Kozuka Mincho Pro M" pitchFamily="18" charset="-128"/>
              </a:rPr>
              <a:t>細はオンライ</a:t>
            </a:r>
            <a:r>
              <a:rPr lang="ja-JP" altLang="en-US" sz="2000" dirty="0">
                <a:latin typeface="Kozuka Mincho Pro M" pitchFamily="18" charset="-128"/>
                <a:ea typeface="Kozuka Mincho Pro M" pitchFamily="18" charset="-128"/>
              </a:rPr>
              <a:t>ンで（英</a:t>
            </a:r>
            <a:r>
              <a:rPr lang="ja-JP" altLang="en-US" sz="2000" dirty="0" smtClean="0">
                <a:latin typeface="Kozuka Mincho Pro M" pitchFamily="18" charset="-128"/>
                <a:ea typeface="Kozuka Mincho Pro M" pitchFamily="18" charset="-128"/>
              </a:rPr>
              <a:t>語） </a:t>
            </a:r>
            <a:r>
              <a:rPr lang="en-US" sz="2000" dirty="0" smtClean="0">
                <a:latin typeface="Kozuka Mincho Pro M" pitchFamily="18" charset="-128"/>
                <a:ea typeface="Kozuka Mincho Pro M" pitchFamily="18" charset="-128"/>
              </a:rPr>
              <a:t>: </a:t>
            </a:r>
            <a:r>
              <a:rPr lang="en-US" altLang="ja-JP" sz="2000" dirty="0">
                <a:latin typeface="Kozuka Mincho Pro M" pitchFamily="18" charset="-128"/>
                <a:ea typeface="Kozuka Mincho Pro M" pitchFamily="18" charset="-128"/>
              </a:rPr>
              <a:t/>
            </a:r>
            <a:br>
              <a:rPr lang="en-US" altLang="ja-JP" sz="2000" dirty="0">
                <a:latin typeface="Kozuka Mincho Pro M" pitchFamily="18" charset="-128"/>
                <a:ea typeface="Kozuka Mincho Pro M" pitchFamily="18" charset="-128"/>
              </a:rPr>
            </a:br>
            <a:r>
              <a:rPr lang="en-US" altLang="zh-TW" sz="2000" dirty="0">
                <a:latin typeface="Kozuka Mincho Pro M" pitchFamily="18" charset="-128"/>
                <a:ea typeface="Kozuka Mincho Pro M" pitchFamily="18" charset="-128"/>
                <a:hlinkClick r:id="rId4"/>
              </a:rPr>
              <a:t>http://library.columbia.edu/content/libraryweb/indiv/eastasian/special_collections.html </a:t>
            </a:r>
            <a:r>
              <a:rPr lang="en-US" sz="2000" dirty="0" smtClean="0">
                <a:latin typeface="Kozuka Mincho Pro M" pitchFamily="18" charset="-128"/>
                <a:ea typeface="Kozuka Mincho Pro M" pitchFamily="18" charset="-128"/>
              </a:rPr>
              <a:t/>
            </a:r>
            <a:br>
              <a:rPr lang="en-US" sz="2000" dirty="0" smtClean="0">
                <a:latin typeface="Kozuka Mincho Pro M" pitchFamily="18" charset="-128"/>
                <a:ea typeface="Kozuka Mincho Pro M" pitchFamily="18" charset="-128"/>
              </a:rPr>
            </a:br>
            <a:endParaRPr lang="en-US" sz="2000" dirty="0" smtClean="0">
              <a:latin typeface="Kozuka Mincho Pro M" pitchFamily="18" charset="-128"/>
              <a:ea typeface="Kozuka Mincho Pro M" pitchFamily="18" charset="-128"/>
            </a:endParaRPr>
          </a:p>
          <a:p>
            <a:r>
              <a:rPr lang="ja-JP" altLang="en-US" sz="2000" dirty="0">
                <a:latin typeface="Kozuka Mincho Pro M" pitchFamily="18" charset="-128"/>
                <a:ea typeface="Kozuka Mincho Pro M" pitchFamily="18" charset="-128"/>
              </a:rPr>
              <a:t>ク</a:t>
            </a:r>
            <a:r>
              <a:rPr lang="ja-JP" altLang="en-US" sz="2000" dirty="0" smtClean="0">
                <a:latin typeface="Kozuka Mincho Pro M" pitchFamily="18" charset="-128"/>
                <a:ea typeface="Kozuka Mincho Pro M" pitchFamily="18" charset="-128"/>
              </a:rPr>
              <a:t>レス</a:t>
            </a:r>
            <a:r>
              <a:rPr lang="ja-JP" altLang="en-US" sz="2000" dirty="0">
                <a:latin typeface="Kozuka Mincho Pro M" pitchFamily="18" charset="-128"/>
                <a:ea typeface="Kozuka Mincho Pro M" pitchFamily="18" charset="-128"/>
              </a:rPr>
              <a:t>閲覧室</a:t>
            </a:r>
            <a:r>
              <a:rPr lang="ja-JP" altLang="en-US" sz="2000" dirty="0" smtClean="0">
                <a:latin typeface="Kozuka Mincho Pro M" pitchFamily="18" charset="-128"/>
                <a:ea typeface="Kozuka Mincho Pro M" pitchFamily="18" charset="-128"/>
              </a:rPr>
              <a:t>は月曜日から金曜日ま</a:t>
            </a:r>
            <a:r>
              <a:rPr lang="ja-JP" altLang="en-US" sz="2000" dirty="0">
                <a:latin typeface="Kozuka Mincho Pro M" pitchFamily="18" charset="-128"/>
                <a:ea typeface="Kozuka Mincho Pro M" pitchFamily="18" charset="-128"/>
              </a:rPr>
              <a:t>で毎日２時</a:t>
            </a:r>
            <a:r>
              <a:rPr lang="ja-JP" altLang="en-US" sz="2000" dirty="0" smtClean="0">
                <a:latin typeface="Kozuka Mincho Pro M" pitchFamily="18" charset="-128"/>
                <a:ea typeface="Kozuka Mincho Pro M" pitchFamily="18" charset="-128"/>
              </a:rPr>
              <a:t>間</a:t>
            </a:r>
            <a:r>
              <a:rPr lang="ja-JP" altLang="en-US" sz="2000" dirty="0">
                <a:latin typeface="Kozuka Mincho Pro M" pitchFamily="18" charset="-128"/>
                <a:ea typeface="Kozuka Mincho Pro M" pitchFamily="18" charset="-128"/>
              </a:rPr>
              <a:t>ほど</a:t>
            </a:r>
            <a:r>
              <a:rPr lang="ja-JP" altLang="en-US" sz="2000" dirty="0" smtClean="0">
                <a:latin typeface="Kozuka Mincho Pro M" pitchFamily="18" charset="-128"/>
                <a:ea typeface="Kozuka Mincho Pro M" pitchFamily="18" charset="-128"/>
              </a:rPr>
              <a:t>開</a:t>
            </a:r>
            <a:r>
              <a:rPr lang="ja-JP" altLang="en-US" sz="2000" dirty="0">
                <a:latin typeface="Kozuka Mincho Pro M" pitchFamily="18" charset="-128"/>
                <a:ea typeface="Kozuka Mincho Pro M" pitchFamily="18" charset="-128"/>
              </a:rPr>
              <a:t>いていま</a:t>
            </a:r>
            <a:r>
              <a:rPr lang="ja-JP" altLang="en-US" sz="2000" dirty="0" smtClean="0">
                <a:latin typeface="Kozuka Mincho Pro M" pitchFamily="18" charset="-128"/>
                <a:ea typeface="Kozuka Mincho Pro M" pitchFamily="18" charset="-128"/>
              </a:rPr>
              <a:t>すが、あらかじめ事前にご相談いただければ、それ以外の時間帯に使用することも可能です。</a:t>
            </a:r>
            <a:r>
              <a:rPr lang="en-US" altLang="ja-JP" sz="2000" dirty="0" smtClean="0">
                <a:latin typeface="Kozuka Mincho Pro M" pitchFamily="18" charset="-128"/>
                <a:ea typeface="Kozuka Mincho Pro M" pitchFamily="18" charset="-128"/>
              </a:rPr>
              <a:t>The </a:t>
            </a:r>
            <a:r>
              <a:rPr lang="en-US" altLang="ja-JP" sz="2000" dirty="0">
                <a:latin typeface="Kozuka Mincho Pro M" pitchFamily="18" charset="-128"/>
                <a:ea typeface="Kozuka Mincho Pro M" pitchFamily="18" charset="-128"/>
              </a:rPr>
              <a:t>Kress Room is open for 2 hours each day, Monday-Friday, but special exceptions can be </a:t>
            </a:r>
            <a:r>
              <a:rPr lang="en-US" altLang="ja-JP" sz="2000" dirty="0" smtClean="0">
                <a:latin typeface="Kozuka Mincho Pro M" pitchFamily="18" charset="-128"/>
                <a:ea typeface="Kozuka Mincho Pro M" pitchFamily="18" charset="-128"/>
              </a:rPr>
              <a:t>made</a:t>
            </a:r>
            <a:r>
              <a:rPr lang="en-US" altLang="ja-JP" sz="2000" dirty="0">
                <a:latin typeface="Kozuka Mincho Pro M" pitchFamily="18" charset="-128"/>
                <a:ea typeface="Kozuka Mincho Pro M" pitchFamily="18" charset="-128"/>
              </a:rPr>
              <a:t> </a:t>
            </a:r>
            <a:r>
              <a:rPr lang="en-US" altLang="ja-JP" sz="2000" dirty="0" smtClean="0">
                <a:latin typeface="Kozuka Mincho Pro M" pitchFamily="18" charset="-128"/>
                <a:ea typeface="Kozuka Mincho Pro M" pitchFamily="18" charset="-128"/>
              </a:rPr>
              <a:t>if you contact us in advance of your visit.</a:t>
            </a:r>
            <a:endParaRPr lang="en-US" sz="2000" dirty="0">
              <a:latin typeface="Kozuka Mincho Pro M" pitchFamily="18" charset="-128"/>
              <a:ea typeface="Kozuka Mincho Pro M" pitchFamily="18" charset="-128"/>
            </a:endParaRPr>
          </a:p>
          <a:p>
            <a:pPr marL="0" indent="0">
              <a:buNone/>
            </a:pPr>
            <a:r>
              <a:rPr lang="en-US" sz="2000" b="1" dirty="0">
                <a:latin typeface="Kozuka Mincho Pro M" pitchFamily="18" charset="-128"/>
                <a:ea typeface="Kozuka Mincho Pro M" pitchFamily="18" charset="-128"/>
              </a:rPr>
              <a:t/>
            </a:r>
            <a:br>
              <a:rPr lang="en-US" sz="2000" b="1" dirty="0">
                <a:latin typeface="Kozuka Mincho Pro M" pitchFamily="18" charset="-128"/>
                <a:ea typeface="Kozuka Mincho Pro M" pitchFamily="18" charset="-128"/>
              </a:rPr>
            </a:br>
            <a:endParaRPr lang="en-US" sz="2000" dirty="0">
              <a:latin typeface="Kozuka Mincho Pro M" pitchFamily="18" charset="-128"/>
              <a:ea typeface="Kozuka Mincho Pro M" pitchFamily="18" charset="-128"/>
            </a:endParaRPr>
          </a:p>
        </p:txBody>
      </p:sp>
    </p:spTree>
    <p:extLst>
      <p:ext uri="{BB962C8B-B14F-4D97-AF65-F5344CB8AC3E}">
        <p14:creationId xmlns:p14="http://schemas.microsoft.com/office/powerpoint/2010/main" val="57732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latin typeface="Kozuka Mincho Pro M" pitchFamily="18" charset="-128"/>
                <a:ea typeface="Kozuka Mincho Pro M" pitchFamily="18" charset="-128"/>
              </a:rPr>
              <a:t>スター図書館文献資料の収集</a:t>
            </a:r>
            <a:r>
              <a:rPr lang="en-US" altLang="ja-JP" dirty="0">
                <a:latin typeface="SimSun" pitchFamily="2" charset="-122"/>
                <a:ea typeface="SimSun" pitchFamily="2" charset="-122"/>
              </a:rPr>
              <a:t/>
            </a:r>
            <a:br>
              <a:rPr lang="en-US" altLang="ja-JP" dirty="0">
                <a:latin typeface="SimSun" pitchFamily="2" charset="-122"/>
                <a:ea typeface="SimSun" pitchFamily="2" charset="-122"/>
              </a:rPr>
            </a:b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altLang="ja-JP" dirty="0" smtClean="0">
                <a:latin typeface="Kozuka Mincho Pro M" pitchFamily="18" charset="-128"/>
                <a:ea typeface="Kozuka Mincho Pro M" pitchFamily="18" charset="-128"/>
              </a:rPr>
              <a:t>1,000,000</a:t>
            </a:r>
            <a:r>
              <a:rPr lang="ja-JP" altLang="en-US" dirty="0" smtClean="0">
                <a:latin typeface="Kozuka Mincho Pro M" pitchFamily="18" charset="-128"/>
                <a:ea typeface="Kozuka Mincho Pro M" pitchFamily="18" charset="-128"/>
              </a:rPr>
              <a:t>冊</a:t>
            </a:r>
            <a:r>
              <a:rPr lang="ja-JP" altLang="en-US" dirty="0">
                <a:latin typeface="Kozuka Mincho Pro M" pitchFamily="18" charset="-128"/>
                <a:ea typeface="Kozuka Mincho Pro M" pitchFamily="18" charset="-128"/>
              </a:rPr>
              <a:t>以</a:t>
            </a:r>
            <a:r>
              <a:rPr lang="ja-JP" altLang="en-US" dirty="0" smtClean="0">
                <a:latin typeface="Kozuka Mincho Pro M" pitchFamily="18" charset="-128"/>
                <a:ea typeface="Kozuka Mincho Pro M" pitchFamily="18" charset="-128"/>
              </a:rPr>
              <a:t>上</a:t>
            </a:r>
            <a:r>
              <a:rPr lang="en-US" altLang="ja-JP" dirty="0" smtClean="0">
                <a:latin typeface="Kozuka Mincho Pro M" pitchFamily="18" charset="-128"/>
                <a:ea typeface="Kozuka Mincho Pro M" pitchFamily="18" charset="-128"/>
              </a:rPr>
              <a:t/>
            </a:r>
            <a:br>
              <a:rPr lang="en-US" altLang="ja-JP" dirty="0" smtClean="0">
                <a:latin typeface="Kozuka Mincho Pro M" pitchFamily="18" charset="-128"/>
                <a:ea typeface="Kozuka Mincho Pro M" pitchFamily="18" charset="-128"/>
              </a:rPr>
            </a:br>
            <a:r>
              <a:rPr lang="ja-JP" altLang="en-US" dirty="0" smtClean="0">
                <a:latin typeface="Kozuka Mincho Pro M" pitchFamily="18" charset="-128"/>
                <a:ea typeface="Kozuka Mincho Pro M" pitchFamily="18" charset="-128"/>
              </a:rPr>
              <a:t>東</a:t>
            </a:r>
            <a:r>
              <a:rPr lang="ja-JP" altLang="en-US" dirty="0">
                <a:latin typeface="Kozuka Mincho Pro M" pitchFamily="18" charset="-128"/>
                <a:ea typeface="Kozuka Mincho Pro M" pitchFamily="18" charset="-128"/>
              </a:rPr>
              <a:t>アジア（中国語、日本語、韓国語</a:t>
            </a:r>
            <a:r>
              <a:rPr lang="ja-JP" altLang="en-US" dirty="0" smtClean="0">
                <a:latin typeface="Kozuka Mincho Pro M" pitchFamily="18" charset="-128"/>
                <a:ea typeface="Kozuka Mincho Pro M" pitchFamily="18" charset="-128"/>
              </a:rPr>
              <a:t>、</a:t>
            </a:r>
            <a:r>
              <a:rPr lang="en-US" altLang="ja-JP" dirty="0" smtClean="0">
                <a:latin typeface="Kozuka Mincho Pro M" pitchFamily="18" charset="-128"/>
                <a:ea typeface="Kozuka Mincho Pro M" pitchFamily="18" charset="-128"/>
              </a:rPr>
              <a:t/>
            </a:r>
            <a:br>
              <a:rPr lang="en-US" altLang="ja-JP" dirty="0" smtClean="0">
                <a:latin typeface="Kozuka Mincho Pro M" pitchFamily="18" charset="-128"/>
                <a:ea typeface="Kozuka Mincho Pro M" pitchFamily="18" charset="-128"/>
              </a:rPr>
            </a:br>
            <a:r>
              <a:rPr lang="ja-JP" altLang="en-US" dirty="0" smtClean="0">
                <a:latin typeface="Kozuka Mincho Pro M" pitchFamily="18" charset="-128"/>
                <a:ea typeface="Kozuka Mincho Pro M" pitchFamily="18" charset="-128"/>
              </a:rPr>
              <a:t>チ</a:t>
            </a:r>
            <a:r>
              <a:rPr lang="ja-JP" altLang="en-US" dirty="0">
                <a:latin typeface="Kozuka Mincho Pro M" pitchFamily="18" charset="-128"/>
                <a:ea typeface="Kozuka Mincho Pro M" pitchFamily="18" charset="-128"/>
              </a:rPr>
              <a:t>ベット語、モン</a:t>
            </a:r>
            <a:r>
              <a:rPr lang="ja-JP" altLang="en-US" dirty="0" smtClean="0">
                <a:latin typeface="Kozuka Mincho Pro M" pitchFamily="18" charset="-128"/>
                <a:ea typeface="Kozuka Mincho Pro M" pitchFamily="18" charset="-128"/>
              </a:rPr>
              <a:t>ゴル</a:t>
            </a:r>
            <a:r>
              <a:rPr lang="ja-JP" altLang="en-US" dirty="0">
                <a:latin typeface="Kozuka Mincho Pro M" pitchFamily="18" charset="-128"/>
                <a:ea typeface="Kozuka Mincho Pro M" pitchFamily="18" charset="-128"/>
              </a:rPr>
              <a:t>語</a:t>
            </a:r>
            <a:r>
              <a:rPr lang="ja-JP" altLang="en-US" dirty="0" smtClean="0">
                <a:latin typeface="Kozuka Mincho Pro M" pitchFamily="18" charset="-128"/>
                <a:ea typeface="Kozuka Mincho Pro M" pitchFamily="18" charset="-128"/>
              </a:rPr>
              <a:t>、</a:t>
            </a:r>
            <a:r>
              <a:rPr lang="ja-JP" altLang="en-US" dirty="0">
                <a:latin typeface="Kozuka Mincho Pro M" pitchFamily="18" charset="-128"/>
                <a:ea typeface="Kozuka Mincho Pro M" pitchFamily="18" charset="-128"/>
              </a:rPr>
              <a:t>満州</a:t>
            </a:r>
            <a:r>
              <a:rPr lang="ja-JP" altLang="en-US" dirty="0" smtClean="0">
                <a:latin typeface="Kozuka Mincho Pro M" pitchFamily="18" charset="-128"/>
                <a:ea typeface="Kozuka Mincho Pro M" pitchFamily="18" charset="-128"/>
              </a:rPr>
              <a:t>語</a:t>
            </a:r>
            <a:r>
              <a:rPr lang="ja-JP" altLang="en-US" dirty="0">
                <a:latin typeface="Kozuka Mincho Pro M" pitchFamily="18" charset="-128"/>
                <a:ea typeface="Kozuka Mincho Pro M" pitchFamily="18" charset="-128"/>
              </a:rPr>
              <a:t>）</a:t>
            </a:r>
            <a:r>
              <a:rPr lang="ja-JP" altLang="en-US" dirty="0" smtClean="0">
                <a:latin typeface="Kozuka Mincho Pro M" pitchFamily="18" charset="-128"/>
                <a:ea typeface="Kozuka Mincho Pro M" pitchFamily="18" charset="-128"/>
              </a:rPr>
              <a:t>と西洋</a:t>
            </a:r>
            <a:endParaRPr lang="en-US" altLang="ja-JP" dirty="0" smtClean="0">
              <a:latin typeface="Kozuka Mincho Pro M" pitchFamily="18" charset="-128"/>
              <a:ea typeface="Kozuka Mincho Pro M" pitchFamily="18" charset="-128"/>
            </a:endParaRPr>
          </a:p>
          <a:p>
            <a:pPr marL="0" indent="0">
              <a:buNone/>
            </a:pPr>
            <a:endParaRPr lang="en-US" altLang="ja-JP" dirty="0" smtClean="0">
              <a:latin typeface="Kozuka Mincho Pro M" pitchFamily="18" charset="-128"/>
              <a:ea typeface="Kozuka Mincho Pro M" pitchFamily="18" charset="-128"/>
            </a:endParaRPr>
          </a:p>
          <a:p>
            <a:pPr marL="0" indent="0">
              <a:buNone/>
            </a:pPr>
            <a:r>
              <a:rPr lang="en-US" altLang="ja-JP" dirty="0" smtClean="0">
                <a:latin typeface="Kozuka Mincho Pro M" pitchFamily="18" charset="-128"/>
                <a:ea typeface="Kozuka Mincho Pro M" pitchFamily="18" charset="-128"/>
              </a:rPr>
              <a:t>7,500</a:t>
            </a:r>
            <a:r>
              <a:rPr lang="ja-JP" altLang="en-US" dirty="0" smtClean="0">
                <a:latin typeface="Kozuka Mincho Pro M" pitchFamily="18" charset="-128"/>
                <a:ea typeface="Kozuka Mincho Pro M" pitchFamily="18" charset="-128"/>
              </a:rPr>
              <a:t>タイトルの雑誌</a:t>
            </a:r>
            <a:r>
              <a:rPr lang="en-US" altLang="ja-JP" dirty="0" smtClean="0">
                <a:latin typeface="Kozuka Mincho Pro M" pitchFamily="18" charset="-128"/>
                <a:ea typeface="Kozuka Mincho Pro M" pitchFamily="18" charset="-128"/>
              </a:rPr>
              <a:t/>
            </a:r>
            <a:br>
              <a:rPr lang="en-US" altLang="ja-JP" dirty="0" smtClean="0">
                <a:latin typeface="Kozuka Mincho Pro M" pitchFamily="18" charset="-128"/>
                <a:ea typeface="Kozuka Mincho Pro M" pitchFamily="18" charset="-128"/>
              </a:rPr>
            </a:br>
            <a:r>
              <a:rPr lang="ja-JP" altLang="en-US" dirty="0" smtClean="0">
                <a:latin typeface="Kozuka Mincho Pro M" pitchFamily="18" charset="-128"/>
                <a:ea typeface="Kozuka Mincho Pro M" pitchFamily="18" charset="-128"/>
              </a:rPr>
              <a:t>（</a:t>
            </a:r>
            <a:r>
              <a:rPr lang="ja-JP" altLang="en-US" dirty="0">
                <a:latin typeface="Kozuka Mincho Pro M" pitchFamily="18" charset="-128"/>
                <a:ea typeface="Kozuka Mincho Pro M" pitchFamily="18" charset="-128"/>
              </a:rPr>
              <a:t>そのう</a:t>
            </a:r>
            <a:r>
              <a:rPr lang="ja-JP" altLang="en-US" dirty="0" smtClean="0">
                <a:latin typeface="Kozuka Mincho Pro M" pitchFamily="18" charset="-128"/>
                <a:ea typeface="Kozuka Mincho Pro M" pitchFamily="18" charset="-128"/>
              </a:rPr>
              <a:t>ち</a:t>
            </a:r>
            <a:r>
              <a:rPr lang="en-US" altLang="ja-JP" dirty="0" smtClean="0">
                <a:latin typeface="Kozuka Mincho Pro M" pitchFamily="18" charset="-128"/>
                <a:ea typeface="Kozuka Mincho Pro M" pitchFamily="18" charset="-128"/>
              </a:rPr>
              <a:t>55</a:t>
            </a:r>
            <a:r>
              <a:rPr lang="ja-JP" altLang="en-US" dirty="0" smtClean="0">
                <a:latin typeface="Kozuka Mincho Pro M" pitchFamily="18" charset="-128"/>
                <a:ea typeface="Kozuka Mincho Pro M" pitchFamily="18" charset="-128"/>
              </a:rPr>
              <a:t>タイトル以</a:t>
            </a:r>
            <a:r>
              <a:rPr lang="ja-JP" altLang="en-US" dirty="0">
                <a:latin typeface="Kozuka Mincho Pro M" pitchFamily="18" charset="-128"/>
                <a:ea typeface="Kozuka Mincho Pro M" pitchFamily="18" charset="-128"/>
              </a:rPr>
              <a:t>上</a:t>
            </a:r>
            <a:r>
              <a:rPr lang="ja-JP" altLang="en-US" dirty="0" smtClean="0">
                <a:latin typeface="Kozuka Mincho Pro M" pitchFamily="18" charset="-128"/>
                <a:ea typeface="Kozuka Mincho Pro M" pitchFamily="18" charset="-128"/>
              </a:rPr>
              <a:t>は</a:t>
            </a:r>
            <a:r>
              <a:rPr lang="ja-JP" altLang="en-US" dirty="0">
                <a:latin typeface="Kozuka Mincho Pro M" pitchFamily="18" charset="-128"/>
                <a:ea typeface="Kozuka Mincho Pro M" pitchFamily="18" charset="-128"/>
              </a:rPr>
              <a:t>新</a:t>
            </a:r>
            <a:r>
              <a:rPr lang="ja-JP" altLang="en-US" dirty="0" smtClean="0">
                <a:latin typeface="Kozuka Mincho Pro M" pitchFamily="18" charset="-128"/>
                <a:ea typeface="Kozuka Mincho Pro M" pitchFamily="18" charset="-128"/>
              </a:rPr>
              <a:t>聞）</a:t>
            </a:r>
            <a:endParaRPr lang="en-US" altLang="ja-JP" dirty="0" smtClean="0">
              <a:latin typeface="Kozuka Mincho Pro M" pitchFamily="18" charset="-128"/>
              <a:ea typeface="Kozuka Mincho Pro M" pitchFamily="18" charset="-128"/>
            </a:endParaRPr>
          </a:p>
          <a:p>
            <a:pPr marL="0" indent="0">
              <a:buNone/>
            </a:pPr>
            <a:endParaRPr lang="en-US" altLang="ja-JP" dirty="0" smtClean="0">
              <a:latin typeface="Kozuka Mincho Pro M" pitchFamily="18" charset="-128"/>
              <a:ea typeface="Kozuka Mincho Pro M" pitchFamily="18" charset="-128"/>
            </a:endParaRPr>
          </a:p>
          <a:p>
            <a:pPr marL="0" indent="0">
              <a:buNone/>
            </a:pPr>
            <a:r>
              <a:rPr lang="ja-JP" altLang="en-US" dirty="0" smtClean="0">
                <a:latin typeface="Kozuka Mincho Pro M" pitchFamily="18" charset="-128"/>
                <a:ea typeface="Kozuka Mincho Pro M" pitchFamily="18" charset="-128"/>
              </a:rPr>
              <a:t>ス</a:t>
            </a:r>
            <a:r>
              <a:rPr lang="ja-JP" altLang="en-US" dirty="0">
                <a:latin typeface="Kozuka Mincho Pro M" pitchFamily="18" charset="-128"/>
                <a:ea typeface="Kozuka Mincho Pro M" pitchFamily="18" charset="-128"/>
              </a:rPr>
              <a:t>ター図書館</a:t>
            </a:r>
            <a:r>
              <a:rPr lang="ja-JP" altLang="en-US" dirty="0" smtClean="0">
                <a:latin typeface="Kozuka Mincho Pro M" pitchFamily="18" charset="-128"/>
                <a:ea typeface="Kozuka Mincho Pro M" pitchFamily="18" charset="-128"/>
              </a:rPr>
              <a:t>の所蔵品の約</a:t>
            </a:r>
            <a:r>
              <a:rPr lang="en-US" altLang="ja-JP" dirty="0" smtClean="0">
                <a:latin typeface="Kozuka Mincho Pro M" pitchFamily="18" charset="-128"/>
                <a:ea typeface="Kozuka Mincho Pro M" pitchFamily="18" charset="-128"/>
              </a:rPr>
              <a:t>50</a:t>
            </a:r>
            <a:r>
              <a:rPr lang="ja-JP" altLang="en-US" dirty="0" smtClean="0">
                <a:latin typeface="Kozuka Mincho Pro M" pitchFamily="18" charset="-128"/>
                <a:ea typeface="Kozuka Mincho Pro M" pitchFamily="18" charset="-128"/>
              </a:rPr>
              <a:t>％は、</a:t>
            </a:r>
            <a:r>
              <a:rPr lang="en-US" dirty="0" err="1" smtClean="0">
                <a:latin typeface="Kozuka Mincho Pro M" pitchFamily="18" charset="-128"/>
                <a:ea typeface="Kozuka Mincho Pro M" pitchFamily="18" charset="-128"/>
              </a:rPr>
              <a:t>ReCAP</a:t>
            </a:r>
            <a:r>
              <a:rPr lang="ja-JP" altLang="en-US" dirty="0" smtClean="0">
                <a:latin typeface="Kozuka Mincho Pro M" pitchFamily="18" charset="-128"/>
                <a:ea typeface="Kozuka Mincho Pro M" pitchFamily="18" charset="-128"/>
              </a:rPr>
              <a:t>に保管されている。</a:t>
            </a:r>
            <a:endParaRPr lang="en-US" altLang="ja-JP" dirty="0" smtClean="0">
              <a:latin typeface="Kozuka Mincho Pro M" pitchFamily="18" charset="-128"/>
              <a:ea typeface="Kozuka Mincho Pro M" pitchFamily="18" charset="-128"/>
            </a:endParaRPr>
          </a:p>
        </p:txBody>
      </p:sp>
    </p:spTree>
    <p:extLst>
      <p:ext uri="{BB962C8B-B14F-4D97-AF65-F5344CB8AC3E}">
        <p14:creationId xmlns:p14="http://schemas.microsoft.com/office/powerpoint/2010/main" val="1337356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04800"/>
          </a:xfrm>
        </p:spPr>
        <p:txBody>
          <a:bodyPr>
            <a:noAutofit/>
          </a:bodyPr>
          <a:lstStyle/>
          <a:p>
            <a:r>
              <a:rPr lang="en-US" sz="2800" dirty="0" smtClean="0"/>
              <a:t>Makino Website and Blog</a:t>
            </a:r>
            <a:endParaRPr lang="en-US" sz="2800" dirty="0"/>
          </a:p>
        </p:txBody>
      </p:sp>
      <p:sp>
        <p:nvSpPr>
          <p:cNvPr id="3" name="Text Placeholder 2"/>
          <p:cNvSpPr>
            <a:spLocks noGrp="1"/>
          </p:cNvSpPr>
          <p:nvPr>
            <p:ph type="body" idx="1"/>
          </p:nvPr>
        </p:nvSpPr>
        <p:spPr>
          <a:xfrm>
            <a:off x="457200" y="533399"/>
            <a:ext cx="4040188" cy="609601"/>
          </a:xfrm>
        </p:spPr>
        <p:txBody>
          <a:bodyPr>
            <a:normAutofit/>
          </a:bodyPr>
          <a:lstStyle/>
          <a:p>
            <a:r>
              <a:rPr lang="ja-JP" altLang="en-US" dirty="0"/>
              <a:t>牧野コレクションウェブサイ</a:t>
            </a:r>
            <a:r>
              <a:rPr lang="ja-JP" altLang="en-US" dirty="0" smtClean="0"/>
              <a:t>ト</a:t>
            </a:r>
            <a:endParaRPr lang="en-US" dirty="0"/>
          </a:p>
        </p:txBody>
      </p:sp>
      <p:sp>
        <p:nvSpPr>
          <p:cNvPr id="4" name="Content Placeholder 3"/>
          <p:cNvSpPr>
            <a:spLocks noGrp="1"/>
          </p:cNvSpPr>
          <p:nvPr>
            <p:ph sz="half" idx="2"/>
          </p:nvPr>
        </p:nvSpPr>
        <p:spPr>
          <a:xfrm>
            <a:off x="457200" y="1371600"/>
            <a:ext cx="4040188" cy="5257800"/>
          </a:xfrm>
        </p:spPr>
        <p:txBody>
          <a:bodyPr>
            <a:normAutofit/>
          </a:bodyPr>
          <a:lstStyle/>
          <a:p>
            <a:pPr marL="0" indent="0">
              <a:buNone/>
            </a:pPr>
            <a:r>
              <a:rPr lang="en-US" sz="1800" b="1" dirty="0">
                <a:hlinkClick r:id="rId2"/>
              </a:rPr>
              <a:t>http://library.columbia.edu/indiv/eastasian/special_collections/makino_mamoru.html</a:t>
            </a:r>
          </a:p>
          <a:p>
            <a:pPr marL="0" indent="0">
              <a:buNone/>
            </a:pPr>
            <a:r>
              <a:rPr lang="en-US" sz="1800" b="1" dirty="0" smtClean="0">
                <a:hlinkClick r:id="rId3"/>
              </a:rPr>
              <a:t/>
            </a:r>
            <a:br>
              <a:rPr lang="en-US" sz="1800" b="1" dirty="0" smtClean="0">
                <a:hlinkClick r:id="rId3"/>
              </a:rPr>
            </a:br>
            <a:endParaRPr lang="en-US" sz="1800" dirty="0"/>
          </a:p>
        </p:txBody>
      </p:sp>
      <p:sp>
        <p:nvSpPr>
          <p:cNvPr id="5" name="Text Placeholder 4"/>
          <p:cNvSpPr>
            <a:spLocks noGrp="1"/>
          </p:cNvSpPr>
          <p:nvPr>
            <p:ph type="body" sz="quarter" idx="3"/>
          </p:nvPr>
        </p:nvSpPr>
        <p:spPr>
          <a:xfrm>
            <a:off x="4645025" y="609599"/>
            <a:ext cx="4041775" cy="609601"/>
          </a:xfrm>
        </p:spPr>
        <p:txBody>
          <a:bodyPr>
            <a:normAutofit fontScale="25000" lnSpcReduction="20000"/>
          </a:bodyPr>
          <a:lstStyle/>
          <a:p>
            <a:endParaRPr lang="en-US" altLang="ja-JP" dirty="0" smtClean="0"/>
          </a:p>
          <a:p>
            <a:endParaRPr lang="en-US" altLang="ja-JP" sz="9600" dirty="0"/>
          </a:p>
          <a:p>
            <a:endParaRPr lang="en-US" altLang="ja-JP" sz="9600" dirty="0" smtClean="0"/>
          </a:p>
          <a:p>
            <a:endParaRPr lang="en-US" altLang="ja-JP" sz="9600" dirty="0" smtClean="0"/>
          </a:p>
          <a:p>
            <a:r>
              <a:rPr lang="en-US" altLang="ja-JP" sz="9600" dirty="0"/>
              <a:t/>
            </a:r>
            <a:br>
              <a:rPr lang="en-US" altLang="ja-JP" sz="9600" dirty="0"/>
            </a:br>
            <a:r>
              <a:rPr lang="en-US" altLang="ja-JP" sz="9600" dirty="0" smtClean="0"/>
              <a:t/>
            </a:r>
            <a:br>
              <a:rPr lang="en-US" altLang="ja-JP" sz="9600" dirty="0" smtClean="0"/>
            </a:br>
            <a:r>
              <a:rPr lang="ja-JP" altLang="en-US" sz="9600" dirty="0" smtClean="0"/>
              <a:t>牧</a:t>
            </a:r>
            <a:r>
              <a:rPr lang="ja-JP" altLang="en-US" sz="9600" dirty="0"/>
              <a:t>野コレクションブログ</a:t>
            </a:r>
            <a:endParaRPr lang="en-US" sz="9600" dirty="0"/>
          </a:p>
          <a:p>
            <a:endParaRPr lang="en-US" dirty="0"/>
          </a:p>
        </p:txBody>
      </p:sp>
      <p:sp>
        <p:nvSpPr>
          <p:cNvPr id="6" name="Content Placeholder 5"/>
          <p:cNvSpPr>
            <a:spLocks noGrp="1"/>
          </p:cNvSpPr>
          <p:nvPr>
            <p:ph sz="quarter" idx="4"/>
          </p:nvPr>
        </p:nvSpPr>
        <p:spPr>
          <a:xfrm>
            <a:off x="4645025" y="1295400"/>
            <a:ext cx="4041775" cy="4830763"/>
          </a:xfrm>
        </p:spPr>
        <p:txBody>
          <a:bodyPr/>
          <a:lstStyle/>
          <a:p>
            <a:pPr marL="0" indent="0">
              <a:buNone/>
            </a:pPr>
            <a:endParaRPr lang="en-US" sz="1800" b="1" dirty="0" smtClean="0">
              <a:hlinkClick r:id="rId3"/>
            </a:endParaRPr>
          </a:p>
          <a:p>
            <a:pPr marL="0" indent="0">
              <a:buNone/>
            </a:pPr>
            <a:r>
              <a:rPr lang="en-US" sz="1800" b="1" dirty="0" smtClean="0">
                <a:hlinkClick r:id="rId3"/>
              </a:rPr>
              <a:t>https</a:t>
            </a:r>
            <a:r>
              <a:rPr lang="en-US" sz="1800" b="1" dirty="0">
                <a:hlinkClick r:id="rId3"/>
              </a:rPr>
              <a:t>://blogs.cul.columbia.edu/makino/</a:t>
            </a:r>
            <a:r>
              <a:rPr lang="en-US" sz="1800" b="1" dirty="0"/>
              <a:t/>
            </a:r>
            <a:br>
              <a:rPr lang="en-US" sz="1800" b="1" dirty="0"/>
            </a:br>
            <a:endParaRPr lang="en-US" sz="1800" dirty="0"/>
          </a:p>
          <a:p>
            <a:pPr marL="0" indent="0">
              <a:buNone/>
            </a:pPr>
            <a:endParaRPr lang="en-US" sz="1800" b="1" dirty="0">
              <a:hlinkClick r:id="rId2"/>
            </a:endParaRPr>
          </a:p>
          <a:p>
            <a:endParaRPr lang="en-US" dirty="0"/>
          </a:p>
        </p:txBody>
      </p:sp>
      <p:pic>
        <p:nvPicPr>
          <p:cNvPr id="7" name="Picture 6" descr="Makino Collection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362200"/>
            <a:ext cx="3505200" cy="4267200"/>
          </a:xfrm>
          <a:prstGeom prst="rect">
            <a:avLst/>
          </a:prstGeom>
        </p:spPr>
      </p:pic>
      <p:pic>
        <p:nvPicPr>
          <p:cNvPr id="8" name="Picture 7" descr="Makino Collection Blog — Archiving East Asian Film Studies at Starr Library - Mozilla Firefox"/>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369574"/>
            <a:ext cx="3962400" cy="4267200"/>
          </a:xfrm>
          <a:prstGeom prst="rect">
            <a:avLst/>
          </a:prstGeom>
        </p:spPr>
      </p:pic>
    </p:spTree>
    <p:extLst>
      <p:ext uri="{BB962C8B-B14F-4D97-AF65-F5344CB8AC3E}">
        <p14:creationId xmlns:p14="http://schemas.microsoft.com/office/powerpoint/2010/main" val="416866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sz="3600" dirty="0" smtClean="0">
                <a:latin typeface="Kozuka Mincho Pro M" pitchFamily="18" charset="-128"/>
                <a:ea typeface="Kozuka Mincho Pro M" pitchFamily="18" charset="-128"/>
              </a:rPr>
              <a:t>ReCAP /</a:t>
            </a:r>
            <a:r>
              <a:rPr lang="ja-JP" altLang="en-US" sz="3600" dirty="0">
                <a:latin typeface="Kozuka Mincho Pro M" pitchFamily="18" charset="-128"/>
                <a:ea typeface="Kozuka Mincho Pro M" pitchFamily="18" charset="-128"/>
              </a:rPr>
              <a:t>遠隔</a:t>
            </a:r>
            <a:r>
              <a:rPr lang="ja-JP" altLang="en-US" sz="3600" dirty="0" smtClean="0">
                <a:latin typeface="Kozuka Mincho Pro M" pitchFamily="18" charset="-128"/>
                <a:ea typeface="Kozuka Mincho Pro M" pitchFamily="18" charset="-128"/>
              </a:rPr>
              <a:t>地倉庫</a:t>
            </a:r>
            <a:endParaRPr lang="en-US" sz="3600" dirty="0">
              <a:latin typeface="Kozuka Mincho Pro M" pitchFamily="18" charset="-128"/>
              <a:ea typeface="Kozuka Mincho Pro M" pitchFamily="18" charset="-128"/>
            </a:endParaRPr>
          </a:p>
        </p:txBody>
      </p:sp>
      <p:sp>
        <p:nvSpPr>
          <p:cNvPr id="3" name="Content Placeholder 2"/>
          <p:cNvSpPr>
            <a:spLocks noGrp="1"/>
          </p:cNvSpPr>
          <p:nvPr>
            <p:ph sz="half" idx="1"/>
          </p:nvPr>
        </p:nvSpPr>
        <p:spPr/>
        <p:txBody>
          <a:bodyPr>
            <a:normAutofit fontScale="92500" lnSpcReduction="10000"/>
          </a:bodyPr>
          <a:lstStyle/>
          <a:p>
            <a:r>
              <a:rPr lang="ja-JP" altLang="en-US" dirty="0">
                <a:latin typeface="Kozuka Mincho Pro M" pitchFamily="18" charset="-128"/>
                <a:ea typeface="Kozuka Mincho Pro M" pitchFamily="18" charset="-128"/>
              </a:rPr>
              <a:t>コロンビア大</a:t>
            </a:r>
            <a:r>
              <a:rPr lang="ja-JP" altLang="en-US" dirty="0" smtClean="0">
                <a:latin typeface="Kozuka Mincho Pro M" pitchFamily="18" charset="-128"/>
                <a:ea typeface="Kozuka Mincho Pro M" pitchFamily="18" charset="-128"/>
              </a:rPr>
              <a:t>学図書館では、ス</a:t>
            </a:r>
            <a:r>
              <a:rPr lang="ja-JP" altLang="en-US" dirty="0">
                <a:latin typeface="Kozuka Mincho Pro M" pitchFamily="18" charset="-128"/>
                <a:ea typeface="Kozuka Mincho Pro M" pitchFamily="18" charset="-128"/>
              </a:rPr>
              <a:t>タ</a:t>
            </a:r>
            <a:r>
              <a:rPr lang="ja-JP" altLang="en-US" dirty="0" smtClean="0">
                <a:latin typeface="Kozuka Mincho Pro M" pitchFamily="18" charset="-128"/>
                <a:ea typeface="Kozuka Mincho Pro M" pitchFamily="18" charset="-128"/>
              </a:rPr>
              <a:t>ー図書館も</a:t>
            </a:r>
            <a:r>
              <a:rPr lang="ja-JP" altLang="en-US" dirty="0">
                <a:latin typeface="Kozuka Mincho Pro M" pitchFamily="18" charset="-128"/>
                <a:ea typeface="Kozuka Mincho Pro M" pitchFamily="18" charset="-128"/>
              </a:rPr>
              <a:t>含</a:t>
            </a:r>
            <a:r>
              <a:rPr lang="ja-JP" altLang="en-US" dirty="0" smtClean="0">
                <a:latin typeface="Kozuka Mincho Pro M" pitchFamily="18" charset="-128"/>
                <a:ea typeface="Kozuka Mincho Pro M" pitchFamily="18" charset="-128"/>
              </a:rPr>
              <a:t>めて、充分なスペースがない</a:t>
            </a:r>
            <a:r>
              <a:rPr lang="ja-JP" altLang="en-US" dirty="0">
                <a:latin typeface="Kozuka Mincho Pro M" pitchFamily="18" charset="-128"/>
                <a:ea typeface="Kozuka Mincho Pro M" pitchFamily="18" charset="-128"/>
              </a:rPr>
              <a:t>ため</a:t>
            </a:r>
            <a:r>
              <a:rPr lang="ja-JP" altLang="en-US" dirty="0" smtClean="0">
                <a:latin typeface="Kozuka Mincho Pro M" pitchFamily="18" charset="-128"/>
                <a:ea typeface="Kozuka Mincho Pro M" pitchFamily="18" charset="-128"/>
              </a:rPr>
              <a:t>、プ</a:t>
            </a:r>
            <a:r>
              <a:rPr lang="ja-JP" altLang="en-US" dirty="0">
                <a:latin typeface="Kozuka Mincho Pro M" pitchFamily="18" charset="-128"/>
                <a:ea typeface="Kozuka Mincho Pro M" pitchFamily="18" charset="-128"/>
              </a:rPr>
              <a:t>リンストン大学およびニューヨーク公共図書館と共同で、 </a:t>
            </a:r>
            <a:r>
              <a:rPr lang="en-US" altLang="ja-JP" dirty="0" err="1" smtClean="0">
                <a:latin typeface="Kozuka Mincho Pro M" pitchFamily="18" charset="-128"/>
                <a:ea typeface="Kozuka Mincho Pro M" pitchFamily="18" charset="-128"/>
              </a:rPr>
              <a:t>ReCAP</a:t>
            </a:r>
            <a:r>
              <a:rPr lang="ja-JP" altLang="en-US" dirty="0" smtClean="0">
                <a:latin typeface="Kozuka Mincho Pro M" pitchFamily="18" charset="-128"/>
                <a:ea typeface="Kozuka Mincho Pro M" pitchFamily="18" charset="-128"/>
              </a:rPr>
              <a:t>と呼ばれる遠</a:t>
            </a:r>
            <a:r>
              <a:rPr lang="ja-JP" altLang="en-US" dirty="0">
                <a:latin typeface="Kozuka Mincho Pro M" pitchFamily="18" charset="-128"/>
                <a:ea typeface="Kozuka Mincho Pro M" pitchFamily="18" charset="-128"/>
              </a:rPr>
              <a:t>隔</a:t>
            </a:r>
            <a:r>
              <a:rPr lang="ja-JP" altLang="en-US" dirty="0" smtClean="0">
                <a:latin typeface="Kozuka Mincho Pro M" pitchFamily="18" charset="-128"/>
                <a:ea typeface="Kozuka Mincho Pro M" pitchFamily="18" charset="-128"/>
              </a:rPr>
              <a:t>地倉庫をニュージャージー州に建設した。この</a:t>
            </a:r>
            <a:r>
              <a:rPr lang="en-US" altLang="ja-JP" dirty="0" err="1" smtClean="0">
                <a:latin typeface="Kozuka Mincho Pro M" pitchFamily="18" charset="-128"/>
                <a:ea typeface="Kozuka Mincho Pro M" pitchFamily="18" charset="-128"/>
              </a:rPr>
              <a:t>ReCAP</a:t>
            </a:r>
            <a:r>
              <a:rPr lang="ja-JP" altLang="en-US" dirty="0" smtClean="0">
                <a:latin typeface="Kozuka Mincho Pro M" pitchFamily="18" charset="-128"/>
                <a:ea typeface="Kozuka Mincho Pro M" pitchFamily="18" charset="-128"/>
              </a:rPr>
              <a:t>に、牧野コレクションの箱が</a:t>
            </a:r>
            <a:r>
              <a:rPr lang="ja-JP" altLang="en-US" dirty="0">
                <a:latin typeface="Kozuka Mincho Pro M" pitchFamily="18" charset="-128"/>
                <a:ea typeface="Kozuka Mincho Pro M" pitchFamily="18" charset="-128"/>
              </a:rPr>
              <a:t>保</a:t>
            </a:r>
            <a:r>
              <a:rPr lang="ja-JP" altLang="en-US" dirty="0" smtClean="0">
                <a:latin typeface="Kozuka Mincho Pro M" pitchFamily="18" charset="-128"/>
                <a:ea typeface="Kozuka Mincho Pro M" pitchFamily="18" charset="-128"/>
              </a:rPr>
              <a:t>管</a:t>
            </a:r>
            <a:r>
              <a:rPr lang="ja-JP" altLang="en-US" dirty="0">
                <a:latin typeface="Kozuka Mincho Pro M" pitchFamily="18" charset="-128"/>
                <a:ea typeface="Kozuka Mincho Pro M" pitchFamily="18" charset="-128"/>
              </a:rPr>
              <a:t>されている</a:t>
            </a:r>
            <a:r>
              <a:rPr lang="ja-JP" altLang="en-US" dirty="0" smtClean="0">
                <a:latin typeface="Kozuka Mincho Pro M" pitchFamily="18" charset="-128"/>
                <a:ea typeface="Kozuka Mincho Pro M" pitchFamily="18" charset="-128"/>
              </a:rPr>
              <a:t>。</a:t>
            </a:r>
            <a:endParaRPr lang="en-US" dirty="0">
              <a:latin typeface="Kozuka Mincho Pro M" pitchFamily="18" charset="-128"/>
              <a:ea typeface="Kozuka Mincho Pro M" pitchFamily="18" charset="-128"/>
            </a:endParaRPr>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426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895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5257800" cy="1143000"/>
          </a:xfrm>
        </p:spPr>
        <p:txBody>
          <a:bodyPr>
            <a:normAutofit fontScale="90000"/>
          </a:bodyPr>
          <a:lstStyle/>
          <a:p>
            <a:r>
              <a:rPr lang="zh-CN" altLang="en-US" sz="2800" dirty="0">
                <a:latin typeface="Kozuka Mincho Pro M" pitchFamily="18" charset="-128"/>
                <a:ea typeface="Kozuka Mincho Pro M" pitchFamily="18" charset="-128"/>
              </a:rPr>
              <a:t>コロンビア</a:t>
            </a:r>
            <a:r>
              <a:rPr lang="ja-JP" altLang="en-US" sz="2800" dirty="0">
                <a:latin typeface="Kozuka Mincho Pro M" pitchFamily="18" charset="-128"/>
                <a:ea typeface="Kozuka Mincho Pro M" pitchFamily="18" charset="-128"/>
              </a:rPr>
              <a:t>大学</a:t>
            </a:r>
            <a:r>
              <a:rPr lang="en-US" altLang="ja-JP" sz="2800" dirty="0">
                <a:latin typeface="Kozuka Mincho Pro M" pitchFamily="18" charset="-128"/>
                <a:ea typeface="Kozuka Mincho Pro M" pitchFamily="18" charset="-128"/>
              </a:rPr>
              <a:t/>
            </a:r>
            <a:br>
              <a:rPr lang="en-US" altLang="ja-JP" sz="2800" dirty="0">
                <a:latin typeface="Kozuka Mincho Pro M" pitchFamily="18" charset="-128"/>
                <a:ea typeface="Kozuka Mincho Pro M" pitchFamily="18" charset="-128"/>
              </a:rPr>
            </a:br>
            <a:r>
              <a:rPr lang="en-US" altLang="ja-JP" sz="2800" dirty="0">
                <a:latin typeface="Kozuka Mincho Pro M" pitchFamily="18" charset="-128"/>
                <a:ea typeface="Kozuka Mincho Pro M" pitchFamily="18" charset="-128"/>
              </a:rPr>
              <a:t>C.V.</a:t>
            </a:r>
            <a:r>
              <a:rPr lang="ja-JP" altLang="en-US" sz="2800" dirty="0">
                <a:latin typeface="Kozuka Mincho Pro M" pitchFamily="18" charset="-128"/>
                <a:ea typeface="Kozuka Mincho Pro M" pitchFamily="18" charset="-128"/>
              </a:rPr>
              <a:t>スター</a:t>
            </a:r>
            <a:r>
              <a:rPr lang="zh-CN" altLang="en-US" sz="2800" dirty="0">
                <a:latin typeface="Kozuka Mincho Pro M" pitchFamily="18" charset="-128"/>
                <a:ea typeface="Kozuka Mincho Pro M" pitchFamily="18" charset="-128"/>
              </a:rPr>
              <a:t>東亜図書</a:t>
            </a:r>
            <a:r>
              <a:rPr lang="zh-CN" altLang="en-US" sz="2800" dirty="0" smtClean="0">
                <a:latin typeface="Kozuka Mincho Pro M" pitchFamily="18" charset="-128"/>
                <a:ea typeface="Kozuka Mincho Pro M" pitchFamily="18" charset="-128"/>
              </a:rPr>
              <a:t>館</a:t>
            </a:r>
            <a:r>
              <a:rPr lang="en-US" altLang="zh-CN" sz="2800" dirty="0" smtClean="0">
                <a:latin typeface="Kozuka Mincho Pro M" pitchFamily="18" charset="-128"/>
                <a:ea typeface="Kozuka Mincho Pro M" pitchFamily="18" charset="-128"/>
              </a:rPr>
              <a:t/>
            </a:r>
            <a:br>
              <a:rPr lang="en-US" altLang="zh-CN" sz="2800" dirty="0" smtClean="0">
                <a:latin typeface="Kozuka Mincho Pro M" pitchFamily="18" charset="-128"/>
                <a:ea typeface="Kozuka Mincho Pro M" pitchFamily="18" charset="-128"/>
              </a:rPr>
            </a:br>
            <a:r>
              <a:rPr lang="ja-JP" altLang="en-US" sz="2800" dirty="0" smtClean="0">
                <a:latin typeface="Kozuka Mincho Pro M" pitchFamily="18" charset="-128"/>
                <a:ea typeface="Kozuka Mincho Pro M" pitchFamily="18" charset="-128"/>
              </a:rPr>
              <a:t>入口と閲</a:t>
            </a:r>
            <a:r>
              <a:rPr lang="ja-JP" altLang="en-US" sz="2800" dirty="0">
                <a:latin typeface="Kozuka Mincho Pro M" pitchFamily="18" charset="-128"/>
                <a:ea typeface="Kozuka Mincho Pro M" pitchFamily="18" charset="-128"/>
              </a:rPr>
              <a:t>覧</a:t>
            </a:r>
            <a:r>
              <a:rPr lang="ja-JP" altLang="en-US" sz="2800" dirty="0" smtClean="0">
                <a:latin typeface="Kozuka Mincho Pro M" pitchFamily="18" charset="-128"/>
                <a:ea typeface="Kozuka Mincho Pro M" pitchFamily="18" charset="-128"/>
              </a:rPr>
              <a:t>室</a:t>
            </a:r>
            <a:endParaRPr lang="en-US" sz="2800" dirty="0">
              <a:latin typeface="Kozuka Mincho Pro M" pitchFamily="18" charset="-128"/>
              <a:ea typeface="Kozuka Mincho Pro M" pitchFamily="18" charset="-128"/>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4267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886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609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22362"/>
          </a:xfrm>
        </p:spPr>
        <p:txBody>
          <a:bodyPr>
            <a:normAutofit fontScale="90000"/>
          </a:bodyPr>
          <a:lstStyle/>
          <a:p>
            <a:r>
              <a:rPr lang="zh-TW" altLang="en-US" dirty="0">
                <a:latin typeface="Kozuka Mincho Pro M" pitchFamily="18" charset="-128"/>
                <a:ea typeface="Kozuka Mincho Pro M" pitchFamily="18" charset="-128"/>
              </a:rPr>
              <a:t>古典籍資料</a:t>
            </a:r>
            <a:r>
              <a:rPr lang="zh-TW" altLang="en-US" dirty="0" smtClean="0">
                <a:latin typeface="Kozuka Mincho Pro M" pitchFamily="18" charset="-128"/>
                <a:ea typeface="Kozuka Mincho Pro M" pitchFamily="18" charset="-128"/>
              </a:rPr>
              <a:t>室</a:t>
            </a:r>
            <a:r>
              <a:rPr lang="ja-JP" altLang="en-US" dirty="0" smtClean="0">
                <a:latin typeface="Kozuka Mincho Pro M" pitchFamily="18" charset="-128"/>
                <a:ea typeface="Kozuka Mincho Pro M" pitchFamily="18" charset="-128"/>
              </a:rPr>
              <a:t>、クレス閲覧室</a:t>
            </a:r>
            <a:r>
              <a:rPr lang="en-US" altLang="ja-JP" dirty="0" smtClean="0">
                <a:latin typeface="Kozuka Mincho Pro M" pitchFamily="18" charset="-128"/>
                <a:ea typeface="Kozuka Mincho Pro M" pitchFamily="18" charset="-128"/>
              </a:rPr>
              <a:t/>
            </a:r>
            <a:br>
              <a:rPr lang="en-US" altLang="ja-JP" dirty="0" smtClean="0">
                <a:latin typeface="Kozuka Mincho Pro M" pitchFamily="18" charset="-128"/>
                <a:ea typeface="Kozuka Mincho Pro M" pitchFamily="18" charset="-128"/>
              </a:rPr>
            </a:br>
            <a:r>
              <a:rPr lang="en-US" sz="2700" dirty="0"/>
              <a:t>The Kress Special Collections Reading Room</a:t>
            </a:r>
            <a:endParaRPr lang="en-US" sz="2700" dirty="0">
              <a:latin typeface="SimSun" pitchFamily="2" charset="-122"/>
              <a:ea typeface="SimSun" pitchFamily="2" charset="-122"/>
            </a:endParaRPr>
          </a:p>
        </p:txBody>
      </p:sp>
      <p:pic>
        <p:nvPicPr>
          <p:cNvPr id="8194" name="Picture 2" descr="P:\Makino Archive Photos\RBR reading r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290" y="1905000"/>
            <a:ext cx="54102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664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dirty="0">
                <a:latin typeface="Kozuka Mincho Pro M" pitchFamily="18" charset="-128"/>
                <a:ea typeface="Kozuka Mincho Pro M" pitchFamily="18" charset="-128"/>
              </a:rPr>
              <a:t>古典籍資</a:t>
            </a:r>
            <a:r>
              <a:rPr lang="zh-TW" altLang="en-US" dirty="0" smtClean="0">
                <a:latin typeface="Kozuka Mincho Pro M" pitchFamily="18" charset="-128"/>
                <a:ea typeface="Kozuka Mincho Pro M" pitchFamily="18" charset="-128"/>
              </a:rPr>
              <a:t>料室</a:t>
            </a:r>
            <a:r>
              <a:rPr lang="ja-JP" altLang="en-US" dirty="0" smtClean="0">
                <a:latin typeface="Kozuka Mincho Pro M" pitchFamily="18" charset="-128"/>
                <a:ea typeface="Kozuka Mincho Pro M" pitchFamily="18" charset="-128"/>
              </a:rPr>
              <a:t>、書庫</a:t>
            </a:r>
            <a:endParaRPr lang="en-US" dirty="0">
              <a:latin typeface="Kozuka Mincho Pro M" pitchFamily="18" charset="-128"/>
              <a:ea typeface="Kozuka Mincho Pro M" pitchFamily="18" charset="-128"/>
            </a:endParaRPr>
          </a:p>
        </p:txBody>
      </p:sp>
      <p:sp>
        <p:nvSpPr>
          <p:cNvPr id="4" name="Content Placeholder 3"/>
          <p:cNvSpPr>
            <a:spLocks noGrp="1"/>
          </p:cNvSpPr>
          <p:nvPr>
            <p:ph sz="half" idx="2"/>
          </p:nvPr>
        </p:nvSpPr>
        <p:spPr/>
        <p:txBody>
          <a:bodyPr/>
          <a:lstStyle/>
          <a:p>
            <a:endParaRPr lang="en-US" dirty="0"/>
          </a:p>
        </p:txBody>
      </p:sp>
      <p:pic>
        <p:nvPicPr>
          <p:cNvPr id="9218" name="Picture 2" descr="P:\Makino Archive Photos\RBR cage workroom.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3581400" cy="458429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P:\Makino Archive Photos\archival boxes in c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12490"/>
            <a:ext cx="40386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578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ja-JP" altLang="en-US" sz="3600" dirty="0">
                <a:latin typeface="Kozuka Mincho Pro M" pitchFamily="18" charset="-128"/>
                <a:ea typeface="Kozuka Mincho Pro M" pitchFamily="18" charset="-128"/>
              </a:rPr>
              <a:t>牧野コレクション内容</a:t>
            </a:r>
            <a:endParaRPr lang="en-US" sz="3600" dirty="0">
              <a:latin typeface="Kozuka Mincho Pro M" pitchFamily="18" charset="-128"/>
              <a:ea typeface="Kozuka Mincho Pro M" pitchFamily="18" charset="-128"/>
            </a:endParaRPr>
          </a:p>
        </p:txBody>
      </p:sp>
      <p:sp>
        <p:nvSpPr>
          <p:cNvPr id="3" name="Rectangle 2"/>
          <p:cNvSpPr/>
          <p:nvPr/>
        </p:nvSpPr>
        <p:spPr>
          <a:xfrm>
            <a:off x="914400" y="1143000"/>
            <a:ext cx="7924800" cy="5262979"/>
          </a:xfrm>
          <a:prstGeom prst="rect">
            <a:avLst/>
          </a:prstGeom>
        </p:spPr>
        <p:txBody>
          <a:bodyPr wrap="square">
            <a:spAutoFit/>
          </a:bodyPr>
          <a:lstStyle/>
          <a:p>
            <a:r>
              <a:rPr lang="ja-JP" altLang="en-US" sz="2800" dirty="0">
                <a:latin typeface="Kozuka Mincho Pro M" pitchFamily="18" charset="-128"/>
                <a:ea typeface="Kozuka Mincho Pro M" pitchFamily="18" charset="-128"/>
              </a:rPr>
              <a:t>牧野コレクショ</a:t>
            </a:r>
            <a:r>
              <a:rPr lang="ja-JP" altLang="en-US" sz="2800" dirty="0" smtClean="0">
                <a:latin typeface="Kozuka Mincho Pro M" pitchFamily="18" charset="-128"/>
                <a:ea typeface="Kozuka Mincho Pro M" pitchFamily="18" charset="-128"/>
              </a:rPr>
              <a:t>ンの内容の詳細は、</a:t>
            </a:r>
            <a:r>
              <a:rPr lang="en-US" sz="2800" dirty="0">
                <a:latin typeface="Kozuka Mincho Pro M" pitchFamily="18" charset="-128"/>
                <a:ea typeface="Kozuka Mincho Pro M" pitchFamily="18" charset="-128"/>
              </a:rPr>
              <a:t/>
            </a:r>
            <a:br>
              <a:rPr lang="en-US" sz="2800" dirty="0">
                <a:latin typeface="Kozuka Mincho Pro M" pitchFamily="18" charset="-128"/>
                <a:ea typeface="Kozuka Mincho Pro M" pitchFamily="18" charset="-128"/>
              </a:rPr>
            </a:br>
            <a:r>
              <a:rPr lang="ja-JP" altLang="en-US" sz="2800" dirty="0" smtClean="0">
                <a:latin typeface="Kozuka Mincho Pro M" pitchFamily="18" charset="-128"/>
                <a:ea typeface="Kozuka Mincho Pro M" pitchFamily="18" charset="-128"/>
              </a:rPr>
              <a:t>図書</a:t>
            </a:r>
            <a:r>
              <a:rPr lang="en-US" altLang="ja-JP" sz="2800" dirty="0" smtClean="0">
                <a:latin typeface="Kozuka Mincho Pro M" pitchFamily="18" charset="-128"/>
                <a:ea typeface="Kozuka Mincho Pro M" pitchFamily="18" charset="-128"/>
              </a:rPr>
              <a:t>14,576</a:t>
            </a:r>
            <a:r>
              <a:rPr lang="ja-JP" altLang="en-US" sz="2800" dirty="0" smtClean="0">
                <a:latin typeface="Kozuka Mincho Pro M" pitchFamily="18" charset="-128"/>
                <a:ea typeface="Kozuka Mincho Pro M" pitchFamily="18" charset="-128"/>
              </a:rPr>
              <a:t>冊</a:t>
            </a:r>
            <a:r>
              <a:rPr lang="en-US" sz="2800" dirty="0">
                <a:latin typeface="Kozuka Mincho Pro M" pitchFamily="18" charset="-128"/>
                <a:ea typeface="Kozuka Mincho Pro M" pitchFamily="18" charset="-128"/>
              </a:rPr>
              <a:t/>
            </a:r>
            <a:br>
              <a:rPr lang="en-US" sz="2800" dirty="0">
                <a:latin typeface="Kozuka Mincho Pro M" pitchFamily="18" charset="-128"/>
                <a:ea typeface="Kozuka Mincho Pro M" pitchFamily="18" charset="-128"/>
              </a:rPr>
            </a:br>
            <a:r>
              <a:rPr lang="ja-JP" altLang="en-US" sz="2800" dirty="0">
                <a:latin typeface="Kozuka Mincho Pro M" pitchFamily="18" charset="-128"/>
                <a:ea typeface="Kozuka Mincho Pro M" pitchFamily="18" charset="-128"/>
              </a:rPr>
              <a:t>雑</a:t>
            </a:r>
            <a:r>
              <a:rPr lang="ja-JP" altLang="en-US" sz="2800" dirty="0" smtClean="0">
                <a:latin typeface="Kozuka Mincho Pro M" pitchFamily="18" charset="-128"/>
                <a:ea typeface="Kozuka Mincho Pro M" pitchFamily="18" charset="-128"/>
              </a:rPr>
              <a:t>誌</a:t>
            </a:r>
            <a:r>
              <a:rPr lang="en-US" altLang="ja-JP" sz="2800" dirty="0" smtClean="0">
                <a:latin typeface="Kozuka Mincho Pro M" pitchFamily="18" charset="-128"/>
                <a:ea typeface="Kozuka Mincho Pro M" pitchFamily="18" charset="-128"/>
              </a:rPr>
              <a:t>10,028</a:t>
            </a:r>
            <a:r>
              <a:rPr lang="ja-JP" altLang="en-US" sz="2800" dirty="0" smtClean="0">
                <a:latin typeface="Kozuka Mincho Pro M" pitchFamily="18" charset="-128"/>
                <a:ea typeface="Kozuka Mincho Pro M" pitchFamily="18" charset="-128"/>
              </a:rPr>
              <a:t>冊</a:t>
            </a:r>
            <a:r>
              <a:rPr lang="en-US" sz="2800" dirty="0">
                <a:latin typeface="Kozuka Mincho Pro M" pitchFamily="18" charset="-128"/>
                <a:ea typeface="Kozuka Mincho Pro M" pitchFamily="18" charset="-128"/>
              </a:rPr>
              <a:t/>
            </a:r>
            <a:br>
              <a:rPr lang="en-US" sz="2800" dirty="0">
                <a:latin typeface="Kozuka Mincho Pro M" pitchFamily="18" charset="-128"/>
                <a:ea typeface="Kozuka Mincho Pro M" pitchFamily="18" charset="-128"/>
              </a:rPr>
            </a:br>
            <a:r>
              <a:rPr lang="ja-JP" altLang="en-US" sz="2800" dirty="0">
                <a:latin typeface="Kozuka Mincho Pro M" pitchFamily="18" charset="-128"/>
                <a:ea typeface="Kozuka Mincho Pro M" pitchFamily="18" charset="-128"/>
              </a:rPr>
              <a:t>ファイ</a:t>
            </a:r>
            <a:r>
              <a:rPr lang="ja-JP" altLang="en-US" sz="2800" dirty="0" smtClean="0">
                <a:latin typeface="Kozuka Mincho Pro M" pitchFamily="18" charset="-128"/>
                <a:ea typeface="Kozuka Mincho Pro M" pitchFamily="18" charset="-128"/>
              </a:rPr>
              <a:t>ル</a:t>
            </a:r>
            <a:r>
              <a:rPr lang="en-US" altLang="ja-JP" sz="2800" dirty="0" smtClean="0">
                <a:latin typeface="Kozuka Mincho Pro M" pitchFamily="18" charset="-128"/>
                <a:ea typeface="Kozuka Mincho Pro M" pitchFamily="18" charset="-128"/>
              </a:rPr>
              <a:t>1,805</a:t>
            </a:r>
            <a:r>
              <a:rPr lang="ja-JP" altLang="en-US" sz="2800" dirty="0" smtClean="0">
                <a:latin typeface="Kozuka Mincho Pro M" pitchFamily="18" charset="-128"/>
                <a:ea typeface="Kozuka Mincho Pro M" pitchFamily="18" charset="-128"/>
              </a:rPr>
              <a:t>（</a:t>
            </a:r>
            <a:r>
              <a:rPr lang="ja-JP" altLang="en-US" sz="2800" dirty="0">
                <a:latin typeface="Kozuka Mincho Pro M" pitchFamily="18" charset="-128"/>
                <a:ea typeface="Kozuka Mincho Pro M" pitchFamily="18" charset="-128"/>
              </a:rPr>
              <a:t>資</a:t>
            </a:r>
            <a:r>
              <a:rPr lang="ja-JP" altLang="en-US" sz="2800" dirty="0" smtClean="0">
                <a:latin typeface="Kozuka Mincho Pro M" pitchFamily="18" charset="-128"/>
                <a:ea typeface="Kozuka Mincho Pro M" pitchFamily="18" charset="-128"/>
              </a:rPr>
              <a:t>料・雑誌</a:t>
            </a:r>
            <a:r>
              <a:rPr lang="ja-JP" altLang="en-US" sz="2800" dirty="0">
                <a:latin typeface="Kozuka Mincho Pro M" pitchFamily="18" charset="-128"/>
                <a:ea typeface="Kozuka Mincho Pro M" pitchFamily="18" charset="-128"/>
              </a:rPr>
              <a:t>・</a:t>
            </a:r>
            <a:r>
              <a:rPr lang="ja-JP" altLang="en-US" sz="2800" dirty="0" smtClean="0">
                <a:latin typeface="Kozuka Mincho Pro M" pitchFamily="18" charset="-128"/>
                <a:ea typeface="Kozuka Mincho Pro M" pitchFamily="18" charset="-128"/>
              </a:rPr>
              <a:t>図書）</a:t>
            </a:r>
            <a:r>
              <a:rPr lang="en-US" altLang="ja-JP" sz="2800" dirty="0" smtClean="0">
                <a:latin typeface="Kozuka Mincho Pro M" pitchFamily="18" charset="-128"/>
                <a:ea typeface="Kozuka Mincho Pro M" pitchFamily="18" charset="-128"/>
              </a:rPr>
              <a:t/>
            </a:r>
            <a:br>
              <a:rPr lang="en-US" altLang="ja-JP" sz="2800" dirty="0" smtClean="0">
                <a:latin typeface="Kozuka Mincho Pro M" pitchFamily="18" charset="-128"/>
                <a:ea typeface="Kozuka Mincho Pro M" pitchFamily="18" charset="-128"/>
              </a:rPr>
            </a:br>
            <a:endParaRPr lang="en-US" altLang="ja-JP" sz="2800" dirty="0" smtClean="0">
              <a:latin typeface="Kozuka Mincho Pro M" pitchFamily="18" charset="-128"/>
              <a:ea typeface="Kozuka Mincho Pro M" pitchFamily="18" charset="-128"/>
            </a:endParaRPr>
          </a:p>
          <a:p>
            <a:r>
              <a:rPr lang="ja-JP" altLang="en-US" sz="2800" dirty="0" smtClean="0">
                <a:latin typeface="Kozuka Mincho Pro M" pitchFamily="18" charset="-128"/>
                <a:ea typeface="Kozuka Mincho Pro M" pitchFamily="18" charset="-128"/>
              </a:rPr>
              <a:t>全部で</a:t>
            </a:r>
            <a:r>
              <a:rPr lang="en-US" altLang="ja-JP" sz="2800" b="1" dirty="0" smtClean="0">
                <a:latin typeface="Kozuka Mincho Pro M" pitchFamily="18" charset="-128"/>
                <a:ea typeface="Kozuka Mincho Pro M" pitchFamily="18" charset="-128"/>
              </a:rPr>
              <a:t>80,000</a:t>
            </a:r>
            <a:r>
              <a:rPr lang="ja-JP" altLang="en-US" sz="2800" b="1" dirty="0" smtClean="0">
                <a:latin typeface="Kozuka Mincho Pro M" pitchFamily="18" charset="-128"/>
                <a:ea typeface="Kozuka Mincho Pro M" pitchFamily="18" charset="-128"/>
              </a:rPr>
              <a:t>件</a:t>
            </a:r>
            <a:r>
              <a:rPr lang="ja-JP" altLang="en-US" sz="2800" dirty="0" smtClean="0">
                <a:latin typeface="Kozuka Mincho Pro M" pitchFamily="18" charset="-128"/>
                <a:ea typeface="Kozuka Mincho Pro M" pitchFamily="18" charset="-128"/>
              </a:rPr>
              <a:t>、</a:t>
            </a:r>
            <a:r>
              <a:rPr lang="en-US" sz="2800" dirty="0" smtClean="0">
                <a:latin typeface="Kozuka Mincho Pro M" pitchFamily="18" charset="-128"/>
                <a:ea typeface="Kozuka Mincho Pro M" pitchFamily="18" charset="-128"/>
              </a:rPr>
              <a:t>about </a:t>
            </a:r>
            <a:r>
              <a:rPr lang="en-US" sz="2800" dirty="0">
                <a:latin typeface="Kozuka Mincho Pro M" pitchFamily="18" charset="-128"/>
                <a:ea typeface="Kozuka Mincho Pro M" pitchFamily="18" charset="-128"/>
              </a:rPr>
              <a:t>14.5 tons, over 900 linear feet.  </a:t>
            </a:r>
            <a:r>
              <a:rPr lang="en-US" sz="2800" dirty="0" smtClean="0">
                <a:latin typeface="Kozuka Mincho Pro M" pitchFamily="18" charset="-128"/>
                <a:ea typeface="Kozuka Mincho Pro M" pitchFamily="18" charset="-128"/>
              </a:rPr>
              <a:t/>
            </a:r>
            <a:br>
              <a:rPr lang="en-US" sz="2800" dirty="0" smtClean="0">
                <a:latin typeface="Kozuka Mincho Pro M" pitchFamily="18" charset="-128"/>
                <a:ea typeface="Kozuka Mincho Pro M" pitchFamily="18" charset="-128"/>
              </a:rPr>
            </a:br>
            <a:r>
              <a:rPr lang="en-US" sz="2800" dirty="0" smtClean="0">
                <a:latin typeface="Kozuka Mincho Pro M" pitchFamily="18" charset="-128"/>
                <a:ea typeface="Kozuka Mincho Pro M" pitchFamily="18" charset="-128"/>
              </a:rPr>
              <a:t/>
            </a:r>
            <a:br>
              <a:rPr lang="en-US" sz="2800" dirty="0" smtClean="0">
                <a:latin typeface="Kozuka Mincho Pro M" pitchFamily="18" charset="-128"/>
                <a:ea typeface="Kozuka Mincho Pro M" pitchFamily="18" charset="-128"/>
              </a:rPr>
            </a:br>
            <a:r>
              <a:rPr lang="ja-JP" altLang="en-US" sz="2800" dirty="0" smtClean="0">
                <a:latin typeface="Kozuka Mincho Pro M" pitchFamily="18" charset="-128"/>
                <a:ea typeface="Kozuka Mincho Pro M" pitchFamily="18" charset="-128"/>
              </a:rPr>
              <a:t>マ</a:t>
            </a:r>
            <a:r>
              <a:rPr lang="ja-JP" altLang="en-US" sz="2800" dirty="0">
                <a:latin typeface="Kozuka Mincho Pro M" pitchFamily="18" charset="-128"/>
                <a:ea typeface="Kozuka Mincho Pro M" pitchFamily="18" charset="-128"/>
              </a:rPr>
              <a:t>ンハッタンにあ</a:t>
            </a:r>
            <a:r>
              <a:rPr lang="ja-JP" altLang="en-US" sz="2800" dirty="0" smtClean="0">
                <a:latin typeface="Kozuka Mincho Pro M" pitchFamily="18" charset="-128"/>
                <a:ea typeface="Kozuka Mincho Pro M" pitchFamily="18" charset="-128"/>
              </a:rPr>
              <a:t>る限られたスペースのス</a:t>
            </a:r>
            <a:r>
              <a:rPr lang="ja-JP" altLang="en-US" sz="2800" dirty="0">
                <a:latin typeface="Kozuka Mincho Pro M" pitchFamily="18" charset="-128"/>
                <a:ea typeface="Kozuka Mincho Pro M" pitchFamily="18" charset="-128"/>
              </a:rPr>
              <a:t>ター図書</a:t>
            </a:r>
            <a:r>
              <a:rPr lang="ja-JP" altLang="en-US" sz="2800" dirty="0" smtClean="0">
                <a:latin typeface="Kozuka Mincho Pro M" pitchFamily="18" charset="-128"/>
                <a:ea typeface="Kozuka Mincho Pro M" pitchFamily="18" charset="-128"/>
              </a:rPr>
              <a:t>館に</a:t>
            </a:r>
            <a:r>
              <a:rPr lang="ja-JP" altLang="en-US" sz="2800" dirty="0">
                <a:latin typeface="Kozuka Mincho Pro M" pitchFamily="18" charset="-128"/>
                <a:ea typeface="Kozuka Mincho Pro M" pitchFamily="18" charset="-128"/>
              </a:rPr>
              <a:t>対</a:t>
            </a:r>
            <a:r>
              <a:rPr lang="ja-JP" altLang="en-US" sz="2800" dirty="0" smtClean="0">
                <a:latin typeface="Kozuka Mincho Pro M" pitchFamily="18" charset="-128"/>
                <a:ea typeface="Kozuka Mincho Pro M" pitchFamily="18" charset="-128"/>
              </a:rPr>
              <a:t>し、</a:t>
            </a:r>
            <a:r>
              <a:rPr lang="ja-JP" altLang="en-US" sz="2800" dirty="0">
                <a:latin typeface="Kozuka Mincho Pro M" pitchFamily="18" charset="-128"/>
                <a:ea typeface="Kozuka Mincho Pro M" pitchFamily="18" charset="-128"/>
              </a:rPr>
              <a:t>こ</a:t>
            </a:r>
            <a:r>
              <a:rPr lang="ja-JP" altLang="en-US" sz="2800" dirty="0" smtClean="0">
                <a:latin typeface="Kozuka Mincho Pro M" pitchFamily="18" charset="-128"/>
                <a:ea typeface="Kozuka Mincho Pro M" pitchFamily="18" charset="-128"/>
              </a:rPr>
              <a:t>の</a:t>
            </a:r>
            <a:r>
              <a:rPr lang="ja-JP" altLang="en-US" sz="2800" dirty="0">
                <a:latin typeface="Kozuka Mincho Pro M" pitchFamily="18" charset="-128"/>
                <a:ea typeface="Kozuka Mincho Pro M" pitchFamily="18" charset="-128"/>
              </a:rPr>
              <a:t>ように</a:t>
            </a:r>
            <a:r>
              <a:rPr lang="ja-JP" altLang="en-US" sz="2800" dirty="0" smtClean="0">
                <a:latin typeface="Kozuka Mincho Pro M" pitchFamily="18" charset="-128"/>
                <a:ea typeface="Kozuka Mincho Pro M" pitchFamily="18" charset="-128"/>
              </a:rPr>
              <a:t>資</a:t>
            </a:r>
            <a:r>
              <a:rPr lang="ja-JP" altLang="en-US" sz="2800" dirty="0">
                <a:latin typeface="Kozuka Mincho Pro M" pitchFamily="18" charset="-128"/>
                <a:ea typeface="Kozuka Mincho Pro M" pitchFamily="18" charset="-128"/>
              </a:rPr>
              <a:t>料</a:t>
            </a:r>
            <a:r>
              <a:rPr lang="ja-JP" altLang="en-US" sz="2800" dirty="0" smtClean="0">
                <a:latin typeface="Kozuka Mincho Pro M" pitchFamily="18" charset="-128"/>
                <a:ea typeface="Kozuka Mincho Pro M" pitchFamily="18" charset="-128"/>
              </a:rPr>
              <a:t>が膨大なので、プロセス後、資料は</a:t>
            </a:r>
            <a:r>
              <a:rPr lang="zh-CN" altLang="en-US" sz="2800" dirty="0" smtClean="0">
                <a:latin typeface="Kozuka Mincho Pro M" pitchFamily="18" charset="-128"/>
                <a:ea typeface="Kozuka Mincho Pro M" pitchFamily="18" charset="-128"/>
              </a:rPr>
              <a:t>ニ</a:t>
            </a:r>
            <a:r>
              <a:rPr lang="zh-CN" altLang="en-US" sz="2800" dirty="0">
                <a:latin typeface="Kozuka Mincho Pro M" pitchFamily="18" charset="-128"/>
                <a:ea typeface="Kozuka Mincho Pro M" pitchFamily="18" charset="-128"/>
              </a:rPr>
              <a:t>ュージャージー</a:t>
            </a:r>
            <a:r>
              <a:rPr lang="ja-JP" altLang="en-US" sz="2800" dirty="0" smtClean="0">
                <a:latin typeface="Kozuka Mincho Pro M" pitchFamily="18" charset="-128"/>
                <a:ea typeface="Kozuka Mincho Pro M" pitchFamily="18" charset="-128"/>
              </a:rPr>
              <a:t>の遠隔地倉庫に返却される。</a:t>
            </a:r>
            <a:endParaRPr lang="en-US" altLang="ja-JP" sz="2800" dirty="0" smtClean="0">
              <a:latin typeface="Kozuka Mincho Pro M" pitchFamily="18" charset="-128"/>
              <a:ea typeface="Kozuka Mincho Pro M" pitchFamily="18" charset="-128"/>
            </a:endParaRPr>
          </a:p>
        </p:txBody>
      </p:sp>
    </p:spTree>
    <p:extLst>
      <p:ext uri="{BB962C8B-B14F-4D97-AF65-F5344CB8AC3E}">
        <p14:creationId xmlns:p14="http://schemas.microsoft.com/office/powerpoint/2010/main" val="174736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2210</TotalTime>
  <Words>1408</Words>
  <Application>Microsoft Office PowerPoint</Application>
  <PresentationFormat>On-screen Show (4:3)</PresentationFormat>
  <Paragraphs>106</Paragraphs>
  <Slides>40</Slides>
  <Notes>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    「コロンビア大学C.V.スター東亜図書館牧野守コレクションにおける 映画資料の活用と保存」  "An Introduction to the Makino Mamoru Collection at Columbia University's  C.V. Starr East Asian Library”    </vt:lpstr>
      <vt:lpstr>コロンビア大学 C.V.スター東亜図書館</vt:lpstr>
      <vt:lpstr>東京から906箱 (40㎝×34㎝×27㎝) が輸送される</vt:lpstr>
      <vt:lpstr>スター図書館文献資料の収集 </vt:lpstr>
      <vt:lpstr>ReCAP /遠隔地倉庫</vt:lpstr>
      <vt:lpstr>コロンビア大学 C.V.スター東亜図書館 入口と閲覧室</vt:lpstr>
      <vt:lpstr>古典籍資料室、クレス閲覧室 The Kress Special Collections Reading Room</vt:lpstr>
      <vt:lpstr>古典籍資料室、書庫</vt:lpstr>
      <vt:lpstr>牧野コレクション内容</vt:lpstr>
      <vt:lpstr>ReCAPにある牧野コレクションの資料を取り寄せるには、ライブラリアンに申請する。箱の番号が必要。 通常は申請後、３日以内にReCAPから届く。</vt:lpstr>
      <vt:lpstr>牧野コレクションの箱 プロセス前とプロセス後</vt:lpstr>
      <vt:lpstr>牧野守氏の映画史哲学</vt:lpstr>
      <vt:lpstr>プロセス統計</vt:lpstr>
      <vt:lpstr>牧野コレクションの本 </vt:lpstr>
      <vt:lpstr>  牧野コレクションはオンライン目録 (CLIO)に登録され、近い将来、研究者は自分で貸し出しの申請ができる予定。 </vt:lpstr>
      <vt:lpstr>        「シネマのABC 』　ABC du Cinéma </vt:lpstr>
      <vt:lpstr>Chappurin: Idai na utsukushii chinmoku/チャップリン : 偉大な,美しい沈黙, original German book written by Friedrich Luft/フリードリヒ・ルフト著 and the Japanese translation, translated from the German by Koshibe Noboru/越部暹訳, Asahi Shinbunsha/朝日出版社,  Artist Library Series/アーチスト・ライブラリー. Both books are autographed by Charles Chaplin on March 16, 1971</vt:lpstr>
      <vt:lpstr>牧野コレクションの特徴</vt:lpstr>
      <vt:lpstr>プロセス</vt:lpstr>
      <vt:lpstr>CLIO record, 映画藝術, top</vt:lpstr>
      <vt:lpstr>シナリオ、黒澤明の どっこい！この槍！</vt:lpstr>
      <vt:lpstr>シナリオと絵コンテ 、 世界最後の日（1960）</vt:lpstr>
      <vt:lpstr>ノート、西遊記 </vt:lpstr>
      <vt:lpstr>イラストと写真、西遊記</vt:lpstr>
      <vt:lpstr>  絵コンテ、太平洋の嵐 </vt:lpstr>
      <vt:lpstr>チラシ（1925）</vt:lpstr>
      <vt:lpstr>チラシと映画チケットの半券</vt:lpstr>
      <vt:lpstr>スクラップブック、 蜂の巣の子供たち（1948）</vt:lpstr>
      <vt:lpstr>スクラップブックの中、蜂の巣の子供たち、 上映スケジュール（1948）</vt:lpstr>
      <vt:lpstr>東宝映画株式会社資料</vt:lpstr>
      <vt:lpstr>岸松雄,　スクラップブック（1960）</vt:lpstr>
      <vt:lpstr>ポスター</vt:lpstr>
      <vt:lpstr>現撮影の写真、戦う兵隊（1939）</vt:lpstr>
      <vt:lpstr>撮影現場の写真、戦う兵隊、 三木茂、1939</vt:lpstr>
      <vt:lpstr>     </vt:lpstr>
      <vt:lpstr>戦後雑誌, GHQ period 戦後雑誌, GHQ period </vt:lpstr>
      <vt:lpstr>牧野コレクションのプロセス　１</vt:lpstr>
      <vt:lpstr>牧野コレクションのプロセス　２</vt:lpstr>
      <vt:lpstr>牧野コレクションの使用方法</vt:lpstr>
      <vt:lpstr>Makino Website and Blog</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w2k-mosis-user</dc:creator>
  <cp:lastModifiedBy>Beth Katzoff</cp:lastModifiedBy>
  <cp:revision>247</cp:revision>
  <cp:lastPrinted>2011-11-07T17:20:23Z</cp:lastPrinted>
  <dcterms:created xsi:type="dcterms:W3CDTF">2011-09-14T18:40:53Z</dcterms:created>
  <dcterms:modified xsi:type="dcterms:W3CDTF">2012-09-14T13:29:55Z</dcterms:modified>
</cp:coreProperties>
</file>